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621" r:id="rId3"/>
    <p:sldId id="704" r:id="rId4"/>
    <p:sldId id="623" r:id="rId5"/>
    <p:sldId id="624" r:id="rId6"/>
    <p:sldId id="625" r:id="rId7"/>
    <p:sldId id="708" r:id="rId8"/>
    <p:sldId id="706" r:id="rId9"/>
    <p:sldId id="626" r:id="rId10"/>
    <p:sldId id="707" r:id="rId11"/>
    <p:sldId id="709" r:id="rId12"/>
    <p:sldId id="712" r:id="rId13"/>
    <p:sldId id="724" r:id="rId14"/>
    <p:sldId id="628" r:id="rId15"/>
    <p:sldId id="644" r:id="rId16"/>
    <p:sldId id="639" r:id="rId17"/>
    <p:sldId id="640" r:id="rId18"/>
    <p:sldId id="641" r:id="rId19"/>
    <p:sldId id="711" r:id="rId20"/>
    <p:sldId id="725" r:id="rId21"/>
    <p:sldId id="646" r:id="rId22"/>
    <p:sldId id="647" r:id="rId23"/>
    <p:sldId id="648" r:id="rId24"/>
    <p:sldId id="649" r:id="rId25"/>
    <p:sldId id="650" r:id="rId26"/>
    <p:sldId id="651" r:id="rId27"/>
    <p:sldId id="652" r:id="rId28"/>
    <p:sldId id="655" r:id="rId29"/>
    <p:sldId id="657" r:id="rId30"/>
    <p:sldId id="659" r:id="rId31"/>
    <p:sldId id="660" r:id="rId32"/>
    <p:sldId id="661" r:id="rId33"/>
    <p:sldId id="710" r:id="rId34"/>
    <p:sldId id="713" r:id="rId35"/>
    <p:sldId id="666" r:id="rId36"/>
    <p:sldId id="714" r:id="rId37"/>
    <p:sldId id="715" r:id="rId38"/>
    <p:sldId id="667" r:id="rId39"/>
    <p:sldId id="716" r:id="rId40"/>
    <p:sldId id="717" r:id="rId41"/>
    <p:sldId id="718" r:id="rId42"/>
    <p:sldId id="719" r:id="rId43"/>
    <p:sldId id="720" r:id="rId44"/>
    <p:sldId id="722" r:id="rId45"/>
    <p:sldId id="673" r:id="rId46"/>
    <p:sldId id="721" r:id="rId47"/>
    <p:sldId id="72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86" d="100"/>
          <a:sy n="86" d="100"/>
        </p:scale>
        <p:origin x="5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21896-124D-4D69-BE9D-28F09D40B515}"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A5711-C786-46BF-968E-28317B19BD51}" type="slidenum">
              <a:rPr lang="en-US" smtClean="0"/>
              <a:t>‹#›</a:t>
            </a:fld>
            <a:endParaRPr lang="en-US"/>
          </a:p>
        </p:txBody>
      </p:sp>
    </p:spTree>
    <p:extLst>
      <p:ext uri="{BB962C8B-B14F-4D97-AF65-F5344CB8AC3E}">
        <p14:creationId xmlns:p14="http://schemas.microsoft.com/office/powerpoint/2010/main" val="2675591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102;p1:notes">
            <a:extLst>
              <a:ext uri="{FF2B5EF4-FFF2-40B4-BE49-F238E27FC236}">
                <a16:creationId xmlns:a16="http://schemas.microsoft.com/office/drawing/2014/main" id="{0D28FADC-15A6-A651-B0F3-3C5F8E37DB84}"/>
              </a:ext>
            </a:extLst>
          </p:cNvPr>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8675" name="Google Shape;103;p1:notes">
            <a:extLst>
              <a:ext uri="{FF2B5EF4-FFF2-40B4-BE49-F238E27FC236}">
                <a16:creationId xmlns:a16="http://schemas.microsoft.com/office/drawing/2014/main" id="{8495154E-5505-94FC-4CC4-8BA76117B726}"/>
              </a:ext>
            </a:extLst>
          </p:cNvPr>
          <p:cNvSpPr txBox="1">
            <a:spLocks noGrp="1" noChangeArrowheads="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numCol="1" anchor="t" anchorCtr="0" compatLnSpc="1">
            <a:prstTxWarp prst="textNoShape">
              <a:avLst/>
            </a:prstTxWarp>
          </a:bodyPr>
          <a:lstStyle/>
          <a:p>
            <a:pPr>
              <a:spcBef>
                <a:spcPct val="0"/>
              </a:spcBef>
            </a:pPr>
            <a:endParaRPr lang="en-US" altLang="en-US"/>
          </a:p>
        </p:txBody>
      </p:sp>
      <p:sp>
        <p:nvSpPr>
          <p:cNvPr id="28676" name="Google Shape;104;p1:notes">
            <a:extLst>
              <a:ext uri="{FF2B5EF4-FFF2-40B4-BE49-F238E27FC236}">
                <a16:creationId xmlns:a16="http://schemas.microsoft.com/office/drawing/2014/main" id="{A5926B42-A30B-8697-7DE0-7ABF7D472121}"/>
              </a:ext>
            </a:extLst>
          </p:cNvPr>
          <p:cNvSpPr>
            <a:spLocks noGrp="1" noChangeArrowheads="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583C7E7D-BCD1-4AEB-8C5B-C76AE99D350A}"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
        <p:nvSpPr>
          <p:cNvPr id="105" name="Google Shape;105;p1:notes">
            <a:extLst>
              <a:ext uri="{FF2B5EF4-FFF2-40B4-BE49-F238E27FC236}">
                <a16:creationId xmlns:a16="http://schemas.microsoft.com/office/drawing/2014/main" id="{DB2F1E17-6A0A-DE12-C55E-86E4B89255FB}"/>
              </a:ext>
            </a:extLst>
          </p:cNvPr>
          <p:cNvSpPr>
            <a:spLocks noGrp="1"/>
          </p:cNvSpPr>
          <p:nvPr>
            <p:ph type="dt" sz="quarter" idx="1"/>
          </p:nvPr>
        </p:nvSpPr>
        <p:spPr>
          <a:xfrm>
            <a:off x="3884613" y="0"/>
            <a:ext cx="2971800" cy="458788"/>
          </a:xfrm>
        </p:spPr>
        <p:txBody>
          <a:bodyPr spcFirstLastPara="1" wrap="square" lIns="91425" tIns="45700" rIns="91425" bIns="45700" anchor="t" anchorCtr="0">
            <a:noAutofit/>
          </a:bodyPr>
          <a:lstStyle/>
          <a:p>
            <a:pPr>
              <a:defRPr/>
            </a:pPr>
            <a:r>
              <a:rPr lang="en-US"/>
              <a:t>3/3/2023</a:t>
            </a:r>
            <a:endParaRPr/>
          </a:p>
        </p:txBody>
      </p:sp>
      <p:sp>
        <p:nvSpPr>
          <p:cNvPr id="106" name="Google Shape;106;p1:notes">
            <a:extLst>
              <a:ext uri="{FF2B5EF4-FFF2-40B4-BE49-F238E27FC236}">
                <a16:creationId xmlns:a16="http://schemas.microsoft.com/office/drawing/2014/main" id="{E79D12D8-0257-F491-81C3-11DA46A2F8D3}"/>
              </a:ext>
            </a:extLst>
          </p:cNvPr>
          <p:cNvSpPr>
            <a:spLocks noGrp="1"/>
          </p:cNvSpPr>
          <p:nvPr>
            <p:ph type="ftr" sz="quarter" idx="4"/>
          </p:nvPr>
        </p:nvSpPr>
        <p:spPr>
          <a:xfrm>
            <a:off x="0" y="8685213"/>
            <a:ext cx="2971800" cy="458787"/>
          </a:xfrm>
        </p:spPr>
        <p:txBody>
          <a:bodyPr spcFirstLastPara="1" wrap="square" lIns="91425" tIns="45700" rIns="91425" bIns="45700" anchorCtr="0">
            <a:noAutofit/>
          </a:bodyPr>
          <a:lstStyle/>
          <a:p>
            <a:pPr>
              <a:defRPr/>
            </a:pPr>
            <a:endParaRPr/>
          </a:p>
        </p:txBody>
      </p:sp>
      <p:sp>
        <p:nvSpPr>
          <p:cNvPr id="107" name="Google Shape;107;p1:notes">
            <a:extLst>
              <a:ext uri="{FF2B5EF4-FFF2-40B4-BE49-F238E27FC236}">
                <a16:creationId xmlns:a16="http://schemas.microsoft.com/office/drawing/2014/main" id="{4CFDF251-444F-6108-0D80-4E8941B176AE}"/>
              </a:ext>
            </a:extLst>
          </p:cNvPr>
          <p:cNvSpPr>
            <a:spLocks noGrp="1"/>
          </p:cNvSpPr>
          <p:nvPr>
            <p:ph type="hdr" sz="quarter"/>
          </p:nvPr>
        </p:nvSpPr>
        <p:spPr>
          <a:xfrm>
            <a:off x="0" y="0"/>
            <a:ext cx="2971800" cy="458788"/>
          </a:xfrm>
        </p:spPr>
        <p:txBody>
          <a:bodyPr spcFirstLastPara="1" wrap="square" lIns="91425" tIns="45700" rIns="91425" bIns="45700" anchor="t" anchorCtr="0">
            <a:noAutofit/>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DD8693E4-3E5E-D9D9-7CC7-33A2A0205F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AEEEF887-448E-1820-F219-5F2E0975EE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49156" name="Slide Number Placeholder 3">
            <a:extLst>
              <a:ext uri="{FF2B5EF4-FFF2-40B4-BE49-F238E27FC236}">
                <a16:creationId xmlns:a16="http://schemas.microsoft.com/office/drawing/2014/main" id="{5157E6E6-96F7-FA9B-6C30-9CFCF63A9B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B84468EA-0D99-44AC-9085-E3D9531EA051}" type="slidenum">
              <a:rPr lang="en-US" altLang="en-US" smtClean="0">
                <a:latin typeface="Calibri" panose="020F0502020204030204" pitchFamily="34" charset="0"/>
              </a:rPr>
              <a:pPr/>
              <a:t>14</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5BC4719-3789-4F12-CDC7-0E2F4F1756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7894DBA1-A96C-EEEB-38BD-BFD63195F0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51204" name="Slide Number Placeholder 3">
            <a:extLst>
              <a:ext uri="{FF2B5EF4-FFF2-40B4-BE49-F238E27FC236}">
                <a16:creationId xmlns:a16="http://schemas.microsoft.com/office/drawing/2014/main" id="{B1F09F92-713D-A3C6-B4D5-5CD99831A3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E58B1DAE-2A5E-4F69-BB20-ADC13073D659}" type="slidenum">
              <a:rPr lang="en-US" altLang="en-US" smtClean="0">
                <a:latin typeface="Calibri" panose="020F0502020204030204" pitchFamily="34" charset="0"/>
              </a:rPr>
              <a:pPr/>
              <a:t>15</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97AB272C-FE05-81BF-388E-7795F487E3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F0DA273E-A117-C657-0222-4BCA316207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53252" name="Slide Number Placeholder 3">
            <a:extLst>
              <a:ext uri="{FF2B5EF4-FFF2-40B4-BE49-F238E27FC236}">
                <a16:creationId xmlns:a16="http://schemas.microsoft.com/office/drawing/2014/main" id="{9834DC88-05FF-EFE2-3469-96C737321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82376803-2A28-4A5A-94D9-94BCABE654D4}"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E123E8EE-E622-FE09-FE79-4C09C6D5BB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D8F84354-8BB7-6EFD-592A-0DE886ADF6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55300" name="Slide Number Placeholder 3">
            <a:extLst>
              <a:ext uri="{FF2B5EF4-FFF2-40B4-BE49-F238E27FC236}">
                <a16:creationId xmlns:a16="http://schemas.microsoft.com/office/drawing/2014/main" id="{DE035FD6-9CDF-5492-3736-C043AF9B42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F15378D0-3B8A-4C46-957C-F56D58B28AC4}" type="slidenum">
              <a:rPr lang="en-US" altLang="en-US" smtClean="0">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BD5CD17-94B8-0C43-AA2A-E2C2A9C0FF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20DE56EA-CCC9-96FF-0D85-9EF103E9B2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57348" name="Slide Number Placeholder 3">
            <a:extLst>
              <a:ext uri="{FF2B5EF4-FFF2-40B4-BE49-F238E27FC236}">
                <a16:creationId xmlns:a16="http://schemas.microsoft.com/office/drawing/2014/main" id="{0A044782-11CB-6ABB-08FD-9AB0E4B93A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574B7484-62D5-41C4-9A22-A431553D945E}" type="slidenum">
              <a:rPr lang="en-US" altLang="en-US" smtClean="0">
                <a:latin typeface="Calibri" panose="020F0502020204030204" pitchFamily="34" charset="0"/>
              </a:rPr>
              <a:pPr/>
              <a:t>18</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730A0ED9-82A1-C780-8192-D357BEB41E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9A76ADBF-C054-FC95-0BF6-89C27E1D28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61444" name="Slide Number Placeholder 3">
            <a:extLst>
              <a:ext uri="{FF2B5EF4-FFF2-40B4-BE49-F238E27FC236}">
                <a16:creationId xmlns:a16="http://schemas.microsoft.com/office/drawing/2014/main" id="{1AB09173-0B1A-037A-CF70-160030D530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685FBC6B-095E-481C-9226-5ED4B8B4A4C5}" type="slidenum">
              <a:rPr lang="en-US" altLang="en-US" smtClean="0">
                <a:latin typeface="Calibri" panose="020F0502020204030204" pitchFamily="34" charset="0"/>
              </a:rPr>
              <a:pPr/>
              <a:t>19</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2DDD7EC8-344E-EE60-2466-28FD8C832D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E225EA5F-E757-D85D-0639-5322D24B34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63492" name="Slide Number Placeholder 3">
            <a:extLst>
              <a:ext uri="{FF2B5EF4-FFF2-40B4-BE49-F238E27FC236}">
                <a16:creationId xmlns:a16="http://schemas.microsoft.com/office/drawing/2014/main" id="{D5C616C8-BC5A-58BD-10F1-B958817577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DEA2D9F1-E69F-4C48-B849-5BE47E88CF7B}" type="slidenum">
              <a:rPr lang="en-US" altLang="en-US" smtClean="0">
                <a:latin typeface="Calibri" panose="020F0502020204030204" pitchFamily="34" charset="0"/>
              </a:rPr>
              <a:pPr/>
              <a:t>21</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CF19A5F5-CB06-AE48-92BA-88F51A2F9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E9007856-3111-D736-2952-5FAB174E12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65540" name="Slide Number Placeholder 3">
            <a:extLst>
              <a:ext uri="{FF2B5EF4-FFF2-40B4-BE49-F238E27FC236}">
                <a16:creationId xmlns:a16="http://schemas.microsoft.com/office/drawing/2014/main" id="{416A5F9D-8C04-6B56-CCFC-404485A24D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55DCC7D0-0B42-4BA7-86E6-614BDD08B23A}" type="slidenum">
              <a:rPr lang="en-US" altLang="en-US" smtClean="0">
                <a:latin typeface="Calibri" panose="020F0502020204030204" pitchFamily="34" charset="0"/>
              </a:rPr>
              <a:pPr/>
              <a:t>22</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07ED2C6-2723-E7C7-FD45-A54E88FF26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C0A51F9B-6000-80EF-F117-449C91730F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67588" name="Slide Number Placeholder 3">
            <a:extLst>
              <a:ext uri="{FF2B5EF4-FFF2-40B4-BE49-F238E27FC236}">
                <a16:creationId xmlns:a16="http://schemas.microsoft.com/office/drawing/2014/main" id="{99A61085-E96F-2310-B4C2-B135AC121C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CD833908-433E-464B-8059-B501F18F26D3}" type="slidenum">
              <a:rPr lang="en-US" altLang="en-US" smtClean="0">
                <a:latin typeface="Calibri" panose="020F0502020204030204" pitchFamily="34" charset="0"/>
              </a:rPr>
              <a:pPr/>
              <a:t>23</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ED2BDBF6-8837-B51E-1CEF-6E77767780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42920506-91F2-2BE0-BA7A-99DCC9C870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69636" name="Slide Number Placeholder 3">
            <a:extLst>
              <a:ext uri="{FF2B5EF4-FFF2-40B4-BE49-F238E27FC236}">
                <a16:creationId xmlns:a16="http://schemas.microsoft.com/office/drawing/2014/main" id="{D7192C39-6C88-8349-AE37-E99052227A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D00ECE7B-3926-4ABD-9C2D-2541A1356747}" type="slidenum">
              <a:rPr lang="en-US" altLang="en-US" smtClean="0">
                <a:latin typeface="Calibri" panose="020F0502020204030204" pitchFamily="34" charset="0"/>
              </a:rPr>
              <a:pPr/>
              <a:t>24</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FCC28930-BA20-F08F-D3B7-D1598F620C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01541E17-679A-067B-DA65-F6F315B757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28676" name="Slide Number Placeholder 3">
            <a:extLst>
              <a:ext uri="{FF2B5EF4-FFF2-40B4-BE49-F238E27FC236}">
                <a16:creationId xmlns:a16="http://schemas.microsoft.com/office/drawing/2014/main" id="{E23A265A-71BC-8B45-72F8-F3864453E7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485A6EA5-973E-41BD-A46F-7D0FFA900B34}" type="slidenum">
              <a:rPr lang="en-US" altLang="en-US" smtClean="0">
                <a:latin typeface="Calibri" panose="020F0502020204030204" pitchFamily="34" charset="0"/>
              </a:rPr>
              <a:pPr/>
              <a:t>2</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60FA04C0-9E29-C169-8D63-1D6D9FD587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CAD26070-9D2D-BE2E-457D-F90C15ECED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71684" name="Slide Number Placeholder 3">
            <a:extLst>
              <a:ext uri="{FF2B5EF4-FFF2-40B4-BE49-F238E27FC236}">
                <a16:creationId xmlns:a16="http://schemas.microsoft.com/office/drawing/2014/main" id="{D34CF1EF-620A-DB47-1898-13490BE46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481E9995-1678-4697-A7FF-BC328794FD77}" type="slidenum">
              <a:rPr lang="en-US" altLang="en-US" smtClean="0">
                <a:latin typeface="Calibri" panose="020F0502020204030204" pitchFamily="34" charset="0"/>
              </a:rPr>
              <a:pPr/>
              <a:t>25</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3A69B3F2-FD02-AFF5-9BA7-F5ECBEF6AD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AE083C46-03D8-7881-AECD-643F8423D8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73732" name="Slide Number Placeholder 3">
            <a:extLst>
              <a:ext uri="{FF2B5EF4-FFF2-40B4-BE49-F238E27FC236}">
                <a16:creationId xmlns:a16="http://schemas.microsoft.com/office/drawing/2014/main" id="{3C2066FB-3A5D-6F72-B698-BB3CBDAC68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B1623AA7-546A-4AE8-9598-FC4F1160AD45}" type="slidenum">
              <a:rPr lang="en-US" altLang="en-US" smtClean="0">
                <a:latin typeface="Calibri" panose="020F0502020204030204" pitchFamily="34" charset="0"/>
              </a:rPr>
              <a:pPr/>
              <a:t>26</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5696BD35-9BDE-8D6E-FADF-EFF50CE92E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520DCA1B-5C8E-103E-2F87-B023688A83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75780" name="Slide Number Placeholder 3">
            <a:extLst>
              <a:ext uri="{FF2B5EF4-FFF2-40B4-BE49-F238E27FC236}">
                <a16:creationId xmlns:a16="http://schemas.microsoft.com/office/drawing/2014/main" id="{B3470422-B8A6-AF33-DDC3-F4637B8412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28E1AF6C-CDBF-4420-8D44-C6E776DD733D}" type="slidenum">
              <a:rPr lang="en-US" altLang="en-US" smtClean="0">
                <a:latin typeface="Calibri" panose="020F0502020204030204" pitchFamily="34" charset="0"/>
              </a:rPr>
              <a:pPr/>
              <a:t>27</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522AE576-6640-27E0-B407-BD4CCD9486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6EF18657-7A29-2E73-6AE8-6FBF55600D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79876" name="Slide Number Placeholder 3">
            <a:extLst>
              <a:ext uri="{FF2B5EF4-FFF2-40B4-BE49-F238E27FC236}">
                <a16:creationId xmlns:a16="http://schemas.microsoft.com/office/drawing/2014/main" id="{F89BB512-8F07-0F4E-A9D5-2F0F3CA1CA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01DD5624-46A4-45FC-A06F-907572B6CFB5}" type="slidenum">
              <a:rPr lang="en-US" altLang="en-US" smtClean="0">
                <a:latin typeface="Calibri" panose="020F0502020204030204" pitchFamily="34" charset="0"/>
              </a:rPr>
              <a:pPr/>
              <a:t>28</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9E9D71BE-98E8-E534-A2C4-B47F7642D8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A8CFFFD4-9AF9-EEC5-C8F9-C18EBFCC1F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81924" name="Slide Number Placeholder 3">
            <a:extLst>
              <a:ext uri="{FF2B5EF4-FFF2-40B4-BE49-F238E27FC236}">
                <a16:creationId xmlns:a16="http://schemas.microsoft.com/office/drawing/2014/main" id="{0B8415D5-35E7-3AFE-2404-AE2D3C4E05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EAE8CAD-AB26-418F-B21A-F1BFE096D89A}" type="slidenum">
              <a:rPr lang="en-US" altLang="en-US" smtClean="0">
                <a:latin typeface="Calibri" panose="020F0502020204030204" pitchFamily="34" charset="0"/>
              </a:rPr>
              <a:pPr/>
              <a:t>29</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F97EF20A-3338-F68A-A9A7-2D8D5B24C2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CDE8DD67-9D95-E10A-8D0A-390456DC62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83972" name="Slide Number Placeholder 3">
            <a:extLst>
              <a:ext uri="{FF2B5EF4-FFF2-40B4-BE49-F238E27FC236}">
                <a16:creationId xmlns:a16="http://schemas.microsoft.com/office/drawing/2014/main" id="{391B3B15-8A47-F073-C0CB-4636FEDC02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91ADA682-FBF0-4E2F-868F-FC6ED36CAC85}" type="slidenum">
              <a:rPr lang="en-US" altLang="en-US" smtClean="0">
                <a:latin typeface="Calibri" panose="020F0502020204030204" pitchFamily="34" charset="0"/>
              </a:rPr>
              <a:pPr/>
              <a:t>30</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0424D60C-67B0-B2DF-08BF-714F83CD6E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113684E0-6E65-37E0-1E32-0AAA8B98C1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86020" name="Slide Number Placeholder 3">
            <a:extLst>
              <a:ext uri="{FF2B5EF4-FFF2-40B4-BE49-F238E27FC236}">
                <a16:creationId xmlns:a16="http://schemas.microsoft.com/office/drawing/2014/main" id="{9DCC3522-9998-62EF-299E-E7BC47A5F1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7EBBA221-486B-4FD7-A364-F80CC0C654B8}" type="slidenum">
              <a:rPr lang="en-US" altLang="en-US" smtClean="0">
                <a:latin typeface="Calibri" panose="020F0502020204030204" pitchFamily="34" charset="0"/>
              </a:rPr>
              <a:pPr/>
              <a:t>31</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2806F892-783A-165C-0226-67DD8D7ED0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6ED2228D-4899-0D84-B30B-FA69CD3D1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88068" name="Slide Number Placeholder 3">
            <a:extLst>
              <a:ext uri="{FF2B5EF4-FFF2-40B4-BE49-F238E27FC236}">
                <a16:creationId xmlns:a16="http://schemas.microsoft.com/office/drawing/2014/main" id="{0ABC0599-830C-6DAF-8710-BA2B211697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6BFA9B42-002E-4DF2-9400-DB0722469839}" type="slidenum">
              <a:rPr lang="en-US" altLang="en-US" smtClean="0">
                <a:latin typeface="Calibri" panose="020F0502020204030204" pitchFamily="34" charset="0"/>
              </a:rPr>
              <a:pPr/>
              <a:t>32</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3AF518D1-AE63-A506-0F7A-26DF15D7D5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1A921C4E-D405-390B-AB22-3CB7464141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90116" name="Slide Number Placeholder 3">
            <a:extLst>
              <a:ext uri="{FF2B5EF4-FFF2-40B4-BE49-F238E27FC236}">
                <a16:creationId xmlns:a16="http://schemas.microsoft.com/office/drawing/2014/main" id="{ED97A6F4-1B75-BD27-6F12-860F4CE053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654058C3-05FA-40BE-9733-0EB0ABAB05A9}" type="slidenum">
              <a:rPr lang="en-US" altLang="en-US" smtClean="0">
                <a:latin typeface="Calibri" panose="020F0502020204030204" pitchFamily="34" charset="0"/>
              </a:rPr>
              <a:pPr/>
              <a:t>33</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1BF44A1F-2574-DFCB-898F-6678C43E2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C5FBFF5F-0212-6B43-81E1-F9A8B2C3E6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92164" name="Slide Number Placeholder 3">
            <a:extLst>
              <a:ext uri="{FF2B5EF4-FFF2-40B4-BE49-F238E27FC236}">
                <a16:creationId xmlns:a16="http://schemas.microsoft.com/office/drawing/2014/main" id="{36E4E843-23E8-BDA6-ADF7-BFE6FE5EF1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9831B4A1-336B-4C5D-B769-CC6A4F57C9CD}" type="slidenum">
              <a:rPr lang="en-US" altLang="en-US" smtClean="0">
                <a:latin typeface="Calibri" panose="020F0502020204030204" pitchFamily="34" charset="0"/>
              </a:rPr>
              <a:pPr/>
              <a:t>34</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9902801E-BFCA-7F1C-EE93-4D91159A93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3B1FB2A3-A6D4-BA25-2538-A57D330006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30724" name="Slide Number Placeholder 3">
            <a:extLst>
              <a:ext uri="{FF2B5EF4-FFF2-40B4-BE49-F238E27FC236}">
                <a16:creationId xmlns:a16="http://schemas.microsoft.com/office/drawing/2014/main" id="{A6459047-A44B-E28E-9EAA-4B93FE8409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394CA5B-2057-4023-9AD6-894860477F14}" type="slidenum">
              <a:rPr lang="en-US" altLang="en-US" smtClean="0">
                <a:latin typeface="Calibri" panose="020F0502020204030204" pitchFamily="34" charset="0"/>
              </a:rPr>
              <a:pPr/>
              <a:t>3</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391FB8EC-3DFE-06BE-5D37-02E8400C8F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1C480D49-C2C6-37DD-B591-BB6CF98BCB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94212" name="Slide Number Placeholder 3">
            <a:extLst>
              <a:ext uri="{FF2B5EF4-FFF2-40B4-BE49-F238E27FC236}">
                <a16:creationId xmlns:a16="http://schemas.microsoft.com/office/drawing/2014/main" id="{185914A5-2CA7-1AD4-A4EC-4FFF47EEE8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0F453BD1-74DE-420F-83DD-983D4FF2FB17}" type="slidenum">
              <a:rPr lang="en-US" altLang="en-US" smtClean="0">
                <a:latin typeface="Calibri" panose="020F0502020204030204" pitchFamily="34" charset="0"/>
              </a:rPr>
              <a:pPr/>
              <a:t>35</a:t>
            </a:fld>
            <a:endParaRPr lang="en-US"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369F3C12-4F3B-57FC-B482-54426E0737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A0353D93-5F23-710F-9868-FBA0ABC811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96260" name="Slide Number Placeholder 3">
            <a:extLst>
              <a:ext uri="{FF2B5EF4-FFF2-40B4-BE49-F238E27FC236}">
                <a16:creationId xmlns:a16="http://schemas.microsoft.com/office/drawing/2014/main" id="{55A40E62-F320-3E23-54BE-B447DBDCC4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6BAC3908-8521-450F-94D5-EFE593AF2D7D}" type="slidenum">
              <a:rPr lang="en-US" altLang="en-US" smtClean="0">
                <a:latin typeface="Calibri" panose="020F0502020204030204" pitchFamily="34" charset="0"/>
              </a:rPr>
              <a:pPr/>
              <a:t>36</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DC8D4EA2-B29F-A548-78B6-7FE8BE82AB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1CCA74D7-887D-42C9-6329-FC0BE397CA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98308" name="Slide Number Placeholder 3">
            <a:extLst>
              <a:ext uri="{FF2B5EF4-FFF2-40B4-BE49-F238E27FC236}">
                <a16:creationId xmlns:a16="http://schemas.microsoft.com/office/drawing/2014/main" id="{B29851FD-12E0-3E13-8869-26E0D6A685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B3831E79-16BF-4DE5-9440-C3BE3734EA32}" type="slidenum">
              <a:rPr lang="en-US" altLang="en-US" smtClean="0">
                <a:latin typeface="Calibri" panose="020F0502020204030204" pitchFamily="34" charset="0"/>
              </a:rPr>
              <a:pPr/>
              <a:t>37</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BA287BE7-ACBD-5F22-5727-97681E4B29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54288184-97AE-F60E-A976-8C801C90BE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00356" name="Slide Number Placeholder 3">
            <a:extLst>
              <a:ext uri="{FF2B5EF4-FFF2-40B4-BE49-F238E27FC236}">
                <a16:creationId xmlns:a16="http://schemas.microsoft.com/office/drawing/2014/main" id="{4070A323-0B6C-6DED-8A11-FE10C8436B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7B926BFA-CF7A-4BDE-9E3A-8C2E9BA4450A}" type="slidenum">
              <a:rPr lang="en-US" altLang="en-US" smtClean="0">
                <a:latin typeface="Calibri" panose="020F0502020204030204" pitchFamily="34" charset="0"/>
              </a:rPr>
              <a:pPr/>
              <a:t>38</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BC81A9FE-7EE4-BC2A-1894-EF65DAD645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56A385EE-AEC2-ED76-6217-0FB093CBA9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02404" name="Slide Number Placeholder 3">
            <a:extLst>
              <a:ext uri="{FF2B5EF4-FFF2-40B4-BE49-F238E27FC236}">
                <a16:creationId xmlns:a16="http://schemas.microsoft.com/office/drawing/2014/main" id="{B5D26BC7-6B87-58A4-9763-AF2B5F9347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C987E94D-2DDF-4987-8880-87D15CE7324A}" type="slidenum">
              <a:rPr lang="en-US" altLang="en-US" smtClean="0">
                <a:latin typeface="Calibri" panose="020F0502020204030204" pitchFamily="34" charset="0"/>
              </a:rPr>
              <a:pPr/>
              <a:t>39</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36C37254-DEAE-3F30-1954-23508E5B4E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BE432C1F-38F8-B8CF-DB44-F8859B4E30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04452" name="Slide Number Placeholder 3">
            <a:extLst>
              <a:ext uri="{FF2B5EF4-FFF2-40B4-BE49-F238E27FC236}">
                <a16:creationId xmlns:a16="http://schemas.microsoft.com/office/drawing/2014/main" id="{B156EA56-DCED-BB3A-29AB-B66F63AF73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12AA1F31-2D76-406F-BE21-95B1A15E70D8}" type="slidenum">
              <a:rPr lang="en-US" altLang="en-US" smtClean="0">
                <a:latin typeface="Calibri" panose="020F0502020204030204" pitchFamily="34" charset="0"/>
              </a:rPr>
              <a:pPr/>
              <a:t>40</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C2C92A31-4AFB-F692-5477-7F9244A948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FA66F1E0-E0E0-83CA-F18A-E17AF343DE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06500" name="Slide Number Placeholder 3">
            <a:extLst>
              <a:ext uri="{FF2B5EF4-FFF2-40B4-BE49-F238E27FC236}">
                <a16:creationId xmlns:a16="http://schemas.microsoft.com/office/drawing/2014/main" id="{8605EB31-DD3F-3F5E-95BE-B8D4870AC4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7DF439AB-7BB2-4A1A-BAAC-442DC05DF867}" type="slidenum">
              <a:rPr lang="en-US" altLang="en-US" smtClean="0">
                <a:latin typeface="Calibri" panose="020F0502020204030204" pitchFamily="34" charset="0"/>
              </a:rPr>
              <a:pPr/>
              <a:t>41</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B1A4EB13-9F9A-0682-A30D-5E356771DD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CBE85027-C3DA-7749-55E7-33738E6528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08548" name="Slide Number Placeholder 3">
            <a:extLst>
              <a:ext uri="{FF2B5EF4-FFF2-40B4-BE49-F238E27FC236}">
                <a16:creationId xmlns:a16="http://schemas.microsoft.com/office/drawing/2014/main" id="{1844711B-9D46-50BB-72B1-3CB26BD76D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EEE7E943-522E-44BF-A507-18B4B3C81C30}" type="slidenum">
              <a:rPr lang="en-US" altLang="en-US" smtClean="0">
                <a:latin typeface="Calibri" panose="020F0502020204030204" pitchFamily="34" charset="0"/>
              </a:rPr>
              <a:pPr/>
              <a:t>42</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0E6FB03-F10B-0F4A-C2C3-42E274D9D7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4D9F7A6-D491-0B30-E8A4-7B7B2C0B08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10596" name="Slide Number Placeholder 3">
            <a:extLst>
              <a:ext uri="{FF2B5EF4-FFF2-40B4-BE49-F238E27FC236}">
                <a16:creationId xmlns:a16="http://schemas.microsoft.com/office/drawing/2014/main" id="{6A83F06F-C5E6-AD22-F4BB-A45467329A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0CC0744E-6146-451B-9922-91CBAA5B2777}" type="slidenum">
              <a:rPr lang="en-US" altLang="en-US" smtClean="0">
                <a:latin typeface="Calibri" panose="020F0502020204030204" pitchFamily="34" charset="0"/>
              </a:rPr>
              <a:pPr/>
              <a:t>43</a:t>
            </a:fld>
            <a:endParaRPr lang="en-US" altLang="en-US">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50C26975-D622-59BB-A663-56480AEC8E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6CECD8C7-CA43-B5D8-981A-885BBE8C18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12644" name="Slide Number Placeholder 3">
            <a:extLst>
              <a:ext uri="{FF2B5EF4-FFF2-40B4-BE49-F238E27FC236}">
                <a16:creationId xmlns:a16="http://schemas.microsoft.com/office/drawing/2014/main" id="{EA2D42A1-E9D5-1B62-A3C0-22F3056E1A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55245AB-DCE2-49A8-91D9-332B15B9A5D6}" type="slidenum">
              <a:rPr lang="en-US" altLang="en-US" smtClean="0">
                <a:latin typeface="Calibri" panose="020F0502020204030204" pitchFamily="34" charset="0"/>
              </a:rPr>
              <a:pPr/>
              <a:t>44</a:t>
            </a:fld>
            <a:endParaRPr lang="en-US" altLang="en-US">
              <a:latin typeface="Calibri" panose="020F0502020204030204" pitchFamily="34" charset="0"/>
            </a:endParaRPr>
          </a:p>
        </p:txBody>
      </p:sp>
    </p:spTree>
    <p:extLst>
      <p:ext uri="{BB962C8B-B14F-4D97-AF65-F5344CB8AC3E}">
        <p14:creationId xmlns:p14="http://schemas.microsoft.com/office/powerpoint/2010/main" val="71589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EFC5C852-DF3E-1802-1823-A1B9B293CE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0296F030-2367-BAF7-AC93-18AA3B17EA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32772" name="Slide Number Placeholder 3">
            <a:extLst>
              <a:ext uri="{FF2B5EF4-FFF2-40B4-BE49-F238E27FC236}">
                <a16:creationId xmlns:a16="http://schemas.microsoft.com/office/drawing/2014/main" id="{7C4213AD-BE6A-EBBA-3261-42BE9D7122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0A07FD43-45DF-4A15-AC95-3E99B97F572B}" type="slidenum">
              <a:rPr lang="en-US" altLang="en-US" smtClean="0">
                <a:latin typeface="Calibri" panose="020F0502020204030204" pitchFamily="34" charset="0"/>
              </a:rPr>
              <a:pPr/>
              <a:t>4</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50C26975-D622-59BB-A663-56480AEC8E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6CECD8C7-CA43-B5D8-981A-885BBE8C18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12644" name="Slide Number Placeholder 3">
            <a:extLst>
              <a:ext uri="{FF2B5EF4-FFF2-40B4-BE49-F238E27FC236}">
                <a16:creationId xmlns:a16="http://schemas.microsoft.com/office/drawing/2014/main" id="{EA2D42A1-E9D5-1B62-A3C0-22F3056E1A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55245AB-DCE2-49A8-91D9-332B15B9A5D6}" type="slidenum">
              <a:rPr lang="en-US" altLang="en-US" smtClean="0">
                <a:latin typeface="Calibri" panose="020F0502020204030204" pitchFamily="34" charset="0"/>
              </a:rPr>
              <a:pPr/>
              <a:t>45</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469D41CA-EA54-F4BA-AFDA-55FB4D1D7A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9DC2EF14-7B59-F129-BA65-1F2D02293D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114692" name="Slide Number Placeholder 3">
            <a:extLst>
              <a:ext uri="{FF2B5EF4-FFF2-40B4-BE49-F238E27FC236}">
                <a16:creationId xmlns:a16="http://schemas.microsoft.com/office/drawing/2014/main" id="{DAF998E4-DC6F-9488-1E3F-CBD608328F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87FF329-938C-4E6E-A478-1D8C66403B49}" type="slidenum">
              <a:rPr lang="en-US" altLang="en-US" smtClean="0">
                <a:latin typeface="Calibri" panose="020F0502020204030204" pitchFamily="34" charset="0"/>
              </a:rPr>
              <a:pPr/>
              <a:t>46</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FBB0B932-48DD-02A2-180E-FFB853CB91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AE58D038-F09C-A544-48FE-F01B7EE216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36868" name="Slide Number Placeholder 3">
            <a:extLst>
              <a:ext uri="{FF2B5EF4-FFF2-40B4-BE49-F238E27FC236}">
                <a16:creationId xmlns:a16="http://schemas.microsoft.com/office/drawing/2014/main" id="{A8B72389-2567-9D6C-6AAE-50B6DEAA1D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7F4E486F-C150-4B25-9257-D3DD8DAF48E6}"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DB659BD1-0FB1-5F05-6316-2F7FBABFC5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6D3643E6-93B9-3A10-4895-2FB11A357C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40964" name="Slide Number Placeholder 3">
            <a:extLst>
              <a:ext uri="{FF2B5EF4-FFF2-40B4-BE49-F238E27FC236}">
                <a16:creationId xmlns:a16="http://schemas.microsoft.com/office/drawing/2014/main" id="{79E334B3-D9E3-2386-9959-4B871F7D01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04A1548C-56D1-4085-85C1-71B55A3C0B0E}" type="slidenum">
              <a:rPr lang="en-US" altLang="en-US" smtClean="0">
                <a:latin typeface="Calibri" panose="020F0502020204030204" pitchFamily="34" charset="0"/>
              </a:rPr>
              <a:pPr/>
              <a:t>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828CF0F6-FA77-D4A1-A74E-530D5A5B53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DA0C04C7-D34F-7715-8DD3-5A7FC2909F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38916" name="Slide Number Placeholder 3">
            <a:extLst>
              <a:ext uri="{FF2B5EF4-FFF2-40B4-BE49-F238E27FC236}">
                <a16:creationId xmlns:a16="http://schemas.microsoft.com/office/drawing/2014/main" id="{05B9046A-477D-87D8-64A9-0ADF23FA8E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3396244C-F5BF-482F-BE59-E8CCABB5D9CA}"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8D161702-E2CB-6ACF-F6BA-46E704B13E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5C751940-BC0F-86CD-975C-EF10EFC853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43012" name="Slide Number Placeholder 3">
            <a:extLst>
              <a:ext uri="{FF2B5EF4-FFF2-40B4-BE49-F238E27FC236}">
                <a16:creationId xmlns:a16="http://schemas.microsoft.com/office/drawing/2014/main" id="{9E4BEFDD-DAAD-571C-756D-DFA93F8144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C3DA191C-249E-4CED-B2BF-91A68E0177BC}" type="slidenum">
              <a:rPr lang="en-US" altLang="en-US" smtClean="0">
                <a:latin typeface="Calibri" panose="020F0502020204030204" pitchFamily="34" charset="0"/>
              </a:rPr>
              <a:pPr/>
              <a:t>9</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E1037B36-08DD-0EC5-F6B5-7C7A3B3275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082E9A1C-08E4-7F8F-FB78-D0FA3213EA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Help Link: http://users.wfu.edu/matthews/misc/DigPhotog/alias/ </a:t>
            </a:r>
          </a:p>
        </p:txBody>
      </p:sp>
      <p:sp>
        <p:nvSpPr>
          <p:cNvPr id="45060" name="Slide Number Placeholder 3">
            <a:extLst>
              <a:ext uri="{FF2B5EF4-FFF2-40B4-BE49-F238E27FC236}">
                <a16:creationId xmlns:a16="http://schemas.microsoft.com/office/drawing/2014/main" id="{65560518-4ECD-9794-1E89-4429D5CA1E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fld id="{B92AB1F9-3A07-43EA-83F8-EB546F066317}"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71E035-A8B0-413F-84D3-F4500EACEF92}" type="datetime1">
              <a:rPr lang="en-US" smtClean="0"/>
              <a:t>3/12/2023</a:t>
            </a:fld>
            <a:endParaRPr lang="en-US"/>
          </a:p>
        </p:txBody>
      </p:sp>
      <p:sp>
        <p:nvSpPr>
          <p:cNvPr id="5" name="Footer Placeholder 4"/>
          <p:cNvSpPr>
            <a:spLocks noGrp="1"/>
          </p:cNvSpPr>
          <p:nvPr>
            <p:ph type="ftr" sz="quarter" idx="11"/>
          </p:nvPr>
        </p:nvSpPr>
        <p:spPr/>
        <p:txBody>
          <a:bodyPr/>
          <a:lstStyle/>
          <a:p>
            <a:r>
              <a:rPr lang="en-US"/>
              <a:t>Mathematical Tools Used in Digital Image Processing</a:t>
            </a:r>
          </a:p>
        </p:txBody>
      </p:sp>
      <p:sp>
        <p:nvSpPr>
          <p:cNvPr id="6" name="Slide Number Placeholder 5"/>
          <p:cNvSpPr>
            <a:spLocks noGrp="1"/>
          </p:cNvSpPr>
          <p:nvPr>
            <p:ph type="sldNum" sz="quarter" idx="12"/>
          </p:nvPr>
        </p:nvSpPr>
        <p:spPr/>
        <p:txBody>
          <a:bodyPr/>
          <a:lstStyle/>
          <a:p>
            <a:fld id="{6AACA9C9-CED9-4A10-979B-54DBF32CAC7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22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126C6D-1457-4C95-8CBE-1FCE8364E3A1}" type="datetime1">
              <a:rPr lang="en-US" smtClean="0"/>
              <a:t>3/12/2023</a:t>
            </a:fld>
            <a:endParaRPr lang="en-US"/>
          </a:p>
        </p:txBody>
      </p:sp>
      <p:sp>
        <p:nvSpPr>
          <p:cNvPr id="5" name="Footer Placeholder 4"/>
          <p:cNvSpPr>
            <a:spLocks noGrp="1"/>
          </p:cNvSpPr>
          <p:nvPr>
            <p:ph type="ftr" sz="quarter" idx="11"/>
          </p:nvPr>
        </p:nvSpPr>
        <p:spPr/>
        <p:txBody>
          <a:bodyPr/>
          <a:lstStyle/>
          <a:p>
            <a:r>
              <a:rPr lang="en-US"/>
              <a:t>Mathematical Tools Used in Digital Image Processing</a:t>
            </a:r>
          </a:p>
        </p:txBody>
      </p:sp>
      <p:sp>
        <p:nvSpPr>
          <p:cNvPr id="6" name="Slide Number Placeholder 5"/>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413999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78D4C-C930-446B-8E2C-7A8266C921EF}" type="datetime1">
              <a:rPr lang="en-US" smtClean="0"/>
              <a:t>3/12/2023</a:t>
            </a:fld>
            <a:endParaRPr lang="en-US"/>
          </a:p>
        </p:txBody>
      </p:sp>
      <p:sp>
        <p:nvSpPr>
          <p:cNvPr id="5" name="Footer Placeholder 4"/>
          <p:cNvSpPr>
            <a:spLocks noGrp="1"/>
          </p:cNvSpPr>
          <p:nvPr>
            <p:ph type="ftr" sz="quarter" idx="11"/>
          </p:nvPr>
        </p:nvSpPr>
        <p:spPr/>
        <p:txBody>
          <a:bodyPr/>
          <a:lstStyle/>
          <a:p>
            <a:r>
              <a:rPr lang="en-US"/>
              <a:t>Mathematical Tools Used in Digital Image Processing</a:t>
            </a:r>
          </a:p>
        </p:txBody>
      </p:sp>
      <p:sp>
        <p:nvSpPr>
          <p:cNvPr id="6" name="Slide Number Placeholder 5"/>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2756042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365E7-B56A-4FEE-A101-A1E0BD4E7064}" type="datetime1">
              <a:rPr lang="en-US" smtClean="0"/>
              <a:t>3/12/2023</a:t>
            </a:fld>
            <a:endParaRPr lang="en-US"/>
          </a:p>
        </p:txBody>
      </p:sp>
      <p:sp>
        <p:nvSpPr>
          <p:cNvPr id="5" name="Footer Placeholder 4"/>
          <p:cNvSpPr>
            <a:spLocks noGrp="1"/>
          </p:cNvSpPr>
          <p:nvPr>
            <p:ph type="ftr" sz="quarter" idx="11"/>
          </p:nvPr>
        </p:nvSpPr>
        <p:spPr/>
        <p:txBody>
          <a:bodyPr/>
          <a:lstStyle/>
          <a:p>
            <a:r>
              <a:rPr lang="en-US"/>
              <a:t>Mathematical Tools Used in Digital Image Processing</a:t>
            </a:r>
          </a:p>
        </p:txBody>
      </p:sp>
      <p:sp>
        <p:nvSpPr>
          <p:cNvPr id="6" name="Slide Number Placeholder 5"/>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275456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A84EE-D31B-4574-AE7D-C7544AE18B28}" type="datetime1">
              <a:rPr lang="en-US" smtClean="0"/>
              <a:t>3/12/2023</a:t>
            </a:fld>
            <a:endParaRPr lang="en-US"/>
          </a:p>
        </p:txBody>
      </p:sp>
      <p:sp>
        <p:nvSpPr>
          <p:cNvPr id="5" name="Footer Placeholder 4"/>
          <p:cNvSpPr>
            <a:spLocks noGrp="1"/>
          </p:cNvSpPr>
          <p:nvPr>
            <p:ph type="ftr" sz="quarter" idx="11"/>
          </p:nvPr>
        </p:nvSpPr>
        <p:spPr/>
        <p:txBody>
          <a:bodyPr/>
          <a:lstStyle/>
          <a:p>
            <a:r>
              <a:rPr lang="en-US"/>
              <a:t>Mathematical Tools Used in Digital Image Processing</a:t>
            </a:r>
          </a:p>
        </p:txBody>
      </p:sp>
      <p:sp>
        <p:nvSpPr>
          <p:cNvPr id="6" name="Slide Number Placeholder 5"/>
          <p:cNvSpPr>
            <a:spLocks noGrp="1"/>
          </p:cNvSpPr>
          <p:nvPr>
            <p:ph type="sldNum" sz="quarter" idx="12"/>
          </p:nvPr>
        </p:nvSpPr>
        <p:spPr/>
        <p:txBody>
          <a:bodyPr/>
          <a:lstStyle/>
          <a:p>
            <a:fld id="{6AACA9C9-CED9-4A10-979B-54DBF32CAC7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0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5788B9-F67B-4177-AECA-55EF3A07EFF6}" type="datetime1">
              <a:rPr lang="en-US" smtClean="0"/>
              <a:t>3/12/2023</a:t>
            </a:fld>
            <a:endParaRPr lang="en-US"/>
          </a:p>
        </p:txBody>
      </p:sp>
      <p:sp>
        <p:nvSpPr>
          <p:cNvPr id="6" name="Footer Placeholder 5"/>
          <p:cNvSpPr>
            <a:spLocks noGrp="1"/>
          </p:cNvSpPr>
          <p:nvPr>
            <p:ph type="ftr" sz="quarter" idx="11"/>
          </p:nvPr>
        </p:nvSpPr>
        <p:spPr/>
        <p:txBody>
          <a:bodyPr/>
          <a:lstStyle/>
          <a:p>
            <a:r>
              <a:rPr lang="en-US"/>
              <a:t>Mathematical Tools Used in Digital Image Processing</a:t>
            </a:r>
          </a:p>
        </p:txBody>
      </p:sp>
      <p:sp>
        <p:nvSpPr>
          <p:cNvPr id="7" name="Slide Number Placeholder 6"/>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52502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F27B0-A29D-48CC-A94F-EF94B2D039E5}" type="datetime1">
              <a:rPr lang="en-US" smtClean="0"/>
              <a:t>3/12/2023</a:t>
            </a:fld>
            <a:endParaRPr lang="en-US"/>
          </a:p>
        </p:txBody>
      </p:sp>
      <p:sp>
        <p:nvSpPr>
          <p:cNvPr id="8" name="Footer Placeholder 7"/>
          <p:cNvSpPr>
            <a:spLocks noGrp="1"/>
          </p:cNvSpPr>
          <p:nvPr>
            <p:ph type="ftr" sz="quarter" idx="11"/>
          </p:nvPr>
        </p:nvSpPr>
        <p:spPr/>
        <p:txBody>
          <a:bodyPr/>
          <a:lstStyle/>
          <a:p>
            <a:r>
              <a:rPr lang="en-US"/>
              <a:t>Mathematical Tools Used in Digital Image Processing</a:t>
            </a:r>
          </a:p>
        </p:txBody>
      </p:sp>
      <p:sp>
        <p:nvSpPr>
          <p:cNvPr id="9" name="Slide Number Placeholder 8"/>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2219028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78068-6072-4B3B-8AA7-9A680953FAF2}" type="datetime1">
              <a:rPr lang="en-US" smtClean="0"/>
              <a:t>3/12/2023</a:t>
            </a:fld>
            <a:endParaRPr lang="en-US"/>
          </a:p>
        </p:txBody>
      </p:sp>
      <p:sp>
        <p:nvSpPr>
          <p:cNvPr id="4" name="Footer Placeholder 3"/>
          <p:cNvSpPr>
            <a:spLocks noGrp="1"/>
          </p:cNvSpPr>
          <p:nvPr>
            <p:ph type="ftr" sz="quarter" idx="11"/>
          </p:nvPr>
        </p:nvSpPr>
        <p:spPr/>
        <p:txBody>
          <a:bodyPr/>
          <a:lstStyle/>
          <a:p>
            <a:r>
              <a:rPr lang="en-US"/>
              <a:t>Mathematical Tools Used in Digital Image Processing</a:t>
            </a:r>
          </a:p>
        </p:txBody>
      </p:sp>
      <p:sp>
        <p:nvSpPr>
          <p:cNvPr id="5" name="Slide Number Placeholder 4"/>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2061286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87B0B-A50C-4CB3-B799-B654AF3160ED}" type="datetime1">
              <a:rPr lang="en-US" smtClean="0"/>
              <a:t>3/12/2023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Mathematical Tools Used in Digital Image Processing</a:t>
            </a:r>
          </a:p>
        </p:txBody>
      </p:sp>
      <p:sp>
        <p:nvSpPr>
          <p:cNvPr id="9" name="Slide Number Placeholder 8"/>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76006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D90F996-8637-46C4-A773-65A501E8D814}" type="datetime1">
              <a:rPr lang="en-US" smtClean="0"/>
              <a:t>3/12/2023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Mathematical Tools Used in Digital Image Processing</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ACA9C9-CED9-4A10-979B-54DBF32CAC74}" type="slidenum">
              <a:rPr lang="en-US" smtClean="0"/>
              <a:t>‹#›</a:t>
            </a:fld>
            <a:endParaRPr lang="en-US"/>
          </a:p>
        </p:txBody>
      </p:sp>
    </p:spTree>
    <p:extLst>
      <p:ext uri="{BB962C8B-B14F-4D97-AF65-F5344CB8AC3E}">
        <p14:creationId xmlns:p14="http://schemas.microsoft.com/office/powerpoint/2010/main" val="142951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02FCD7-530E-415C-B87E-2A084452A773}" type="datetime1">
              <a:rPr lang="en-US" smtClean="0"/>
              <a:t>3/12/2023</a:t>
            </a:fld>
            <a:endParaRPr lang="en-US"/>
          </a:p>
        </p:txBody>
      </p:sp>
      <p:sp>
        <p:nvSpPr>
          <p:cNvPr id="6" name="Footer Placeholder 5"/>
          <p:cNvSpPr>
            <a:spLocks noGrp="1"/>
          </p:cNvSpPr>
          <p:nvPr>
            <p:ph type="ftr" sz="quarter" idx="11"/>
          </p:nvPr>
        </p:nvSpPr>
        <p:spPr/>
        <p:txBody>
          <a:bodyPr/>
          <a:lstStyle/>
          <a:p>
            <a:r>
              <a:rPr lang="en-US"/>
              <a:t>Mathematical Tools Used in Digital Image Processing</a:t>
            </a:r>
          </a:p>
        </p:txBody>
      </p:sp>
      <p:sp>
        <p:nvSpPr>
          <p:cNvPr id="7" name="Slide Number Placeholder 6"/>
          <p:cNvSpPr>
            <a:spLocks noGrp="1"/>
          </p:cNvSpPr>
          <p:nvPr>
            <p:ph type="sldNum" sz="quarter" idx="12"/>
          </p:nvPr>
        </p:nvSpPr>
        <p:spPr/>
        <p:txBody>
          <a:bodyPr/>
          <a:lstStyle/>
          <a:p>
            <a:fld id="{6AACA9C9-CED9-4A10-979B-54DBF32CAC74}" type="slidenum">
              <a:rPr lang="en-US" smtClean="0"/>
              <a:t>‹#›</a:t>
            </a:fld>
            <a:endParaRPr lang="en-US"/>
          </a:p>
        </p:txBody>
      </p:sp>
    </p:spTree>
    <p:extLst>
      <p:ext uri="{BB962C8B-B14F-4D97-AF65-F5344CB8AC3E}">
        <p14:creationId xmlns:p14="http://schemas.microsoft.com/office/powerpoint/2010/main" val="427974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467F61-8DB2-4310-885E-03B630A2CE7B}" type="datetime1">
              <a:rPr lang="en-US" smtClean="0"/>
              <a:t>3/12/2023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Mathematical Tools Used in Digital Image Processing</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ACA9C9-CED9-4A10-979B-54DBF32CAC7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40.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109;p13">
            <a:extLst>
              <a:ext uri="{FF2B5EF4-FFF2-40B4-BE49-F238E27FC236}">
                <a16:creationId xmlns:a16="http://schemas.microsoft.com/office/drawing/2014/main" id="{D0B6E642-0AEC-E2E1-8E6B-224D956101DE}"/>
              </a:ext>
            </a:extLst>
          </p:cNvPr>
          <p:cNvSpPr txBox="1">
            <a:spLocks noGrp="1"/>
          </p:cNvSpPr>
          <p:nvPr>
            <p:ph type="ctrTitle"/>
          </p:nvPr>
        </p:nvSpPr>
        <p:spPr>
          <a:xfrm>
            <a:off x="1252538" y="2768600"/>
            <a:ext cx="9839325" cy="1590675"/>
          </a:xfrm>
        </p:spPr>
        <p:txBody>
          <a:bodyPr spcFirstLastPara="1" wrap="square" lIns="91425" tIns="45700" rIns="91425" bIns="45700" anchorCtr="0">
            <a:noAutofit/>
          </a:bodyPr>
          <a:lstStyle/>
          <a:p>
            <a:pPr algn="ctr">
              <a:spcBef>
                <a:spcPts val="0"/>
              </a:spcBef>
              <a:spcAft>
                <a:spcPts val="0"/>
              </a:spcAft>
              <a:buClr>
                <a:srgbClr val="262626"/>
              </a:buClr>
              <a:buSzPts val="4800"/>
              <a:buFont typeface="Times New Roman"/>
              <a:buNone/>
              <a:defRPr/>
            </a:pPr>
            <a:r>
              <a:rPr lang="en-US" sz="4000" i="1" dirty="0">
                <a:solidFill>
                  <a:schemeClr val="tx1"/>
                </a:solidFill>
                <a:latin typeface="Times New Roman"/>
                <a:ea typeface="Times New Roman"/>
                <a:cs typeface="Times New Roman"/>
                <a:sym typeface="Times New Roman"/>
              </a:rPr>
              <a:t>Chapter 2 ~ Mathematical Tools in Digital Image Processing</a:t>
            </a:r>
            <a:endParaRPr sz="4000" i="1" dirty="0">
              <a:solidFill>
                <a:schemeClr val="tx1"/>
              </a:solidFill>
              <a:latin typeface="Times New Roman"/>
              <a:ea typeface="Times New Roman"/>
              <a:cs typeface="Times New Roman"/>
              <a:sym typeface="Times New Roman"/>
            </a:endParaRPr>
          </a:p>
        </p:txBody>
      </p:sp>
      <p:sp>
        <p:nvSpPr>
          <p:cNvPr id="27651" name="Google Shape;110;p13">
            <a:extLst>
              <a:ext uri="{FF2B5EF4-FFF2-40B4-BE49-F238E27FC236}">
                <a16:creationId xmlns:a16="http://schemas.microsoft.com/office/drawing/2014/main" id="{0D3523BE-D679-6F5E-A491-8E476C03F7EA}"/>
              </a:ext>
            </a:extLst>
          </p:cNvPr>
          <p:cNvSpPr txBox="1">
            <a:spLocks noChangeArrowheads="1"/>
          </p:cNvSpPr>
          <p:nvPr/>
        </p:nvSpPr>
        <p:spPr bwMode="auto">
          <a:xfrm>
            <a:off x="3346450" y="4552950"/>
            <a:ext cx="589438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lnSpc>
                <a:spcPct val="150000"/>
              </a:lnSpc>
            </a:pPr>
            <a:r>
              <a:rPr lang="en-US" altLang="en-US" sz="2000" b="1"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S. M. Mahedy Hasan</a:t>
            </a:r>
            <a:endParaRPr lang="en-US" altLang="en-US"/>
          </a:p>
          <a:p>
            <a:pPr algn="ctr">
              <a:lnSpc>
                <a:spcPct val="150000"/>
              </a:lnSpc>
            </a:pPr>
            <a:r>
              <a:rPr lang="en-US" altLang="en-US" sz="2000"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Assistant Professor, Dept. of CSE</a:t>
            </a:r>
            <a:endParaRPr lang="en-US" altLang="en-US"/>
          </a:p>
          <a:p>
            <a:pPr algn="ctr">
              <a:lnSpc>
                <a:spcPct val="150000"/>
              </a:lnSpc>
            </a:pPr>
            <a:r>
              <a:rPr lang="en-US" altLang="en-US" sz="2000"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RUET, Rajshahi-6204, Bangladesh.</a:t>
            </a:r>
            <a:endParaRPr lang="en-US" altLang="en-US"/>
          </a:p>
        </p:txBody>
      </p:sp>
      <p:pic>
        <p:nvPicPr>
          <p:cNvPr id="27652" name="Google Shape;111;p13">
            <a:extLst>
              <a:ext uri="{FF2B5EF4-FFF2-40B4-BE49-F238E27FC236}">
                <a16:creationId xmlns:a16="http://schemas.microsoft.com/office/drawing/2014/main" id="{49C2078E-AB43-3A2F-1CEE-DC7851F3792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963" y="669925"/>
            <a:ext cx="1108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Google Shape;112;p13">
            <a:extLst>
              <a:ext uri="{FF2B5EF4-FFF2-40B4-BE49-F238E27FC236}">
                <a16:creationId xmlns:a16="http://schemas.microsoft.com/office/drawing/2014/main" id="{BDEB3B97-60E0-F025-7E98-C44972BFD5A5}"/>
              </a:ext>
            </a:extLst>
          </p:cNvPr>
          <p:cNvSpPr txBox="1">
            <a:spLocks noChangeArrowheads="1"/>
          </p:cNvSpPr>
          <p:nvPr/>
        </p:nvSpPr>
        <p:spPr bwMode="auto">
          <a:xfrm>
            <a:off x="4568825" y="114300"/>
            <a:ext cx="3054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r>
              <a:rPr lang="en-US" altLang="en-US" i="1">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Heaven’s Light is Our Guide</a:t>
            </a:r>
            <a:endParaRPr lang="en-US" altLang="en-US"/>
          </a:p>
        </p:txBody>
      </p:sp>
      <p:sp>
        <p:nvSpPr>
          <p:cNvPr id="27654" name="Google Shape;113;p13">
            <a:extLst>
              <a:ext uri="{FF2B5EF4-FFF2-40B4-BE49-F238E27FC236}">
                <a16:creationId xmlns:a16="http://schemas.microsoft.com/office/drawing/2014/main" id="{07C81C72-056A-B02C-FD2A-508CCFD418C8}"/>
              </a:ext>
            </a:extLst>
          </p:cNvPr>
          <p:cNvSpPr txBox="1">
            <a:spLocks noChangeArrowheads="1"/>
          </p:cNvSpPr>
          <p:nvPr/>
        </p:nvSpPr>
        <p:spPr bwMode="auto">
          <a:xfrm>
            <a:off x="1449388" y="1928813"/>
            <a:ext cx="89741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ctr"/>
            <a:r>
              <a:rPr lang="en-US" altLang="en-US" sz="2000" b="1" dirty="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Department of Computer Science &amp; Engineering</a:t>
            </a:r>
            <a:endParaRPr lang="en-US" altLang="en-US" dirty="0"/>
          </a:p>
          <a:p>
            <a:pPr algn="ctr"/>
            <a:r>
              <a:rPr lang="en-US" altLang="en-US" sz="2000" dirty="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Rajshahi University of Engineering &amp; Technology, Rajshahi-6204, Bangladesh.</a:t>
            </a:r>
            <a:endParaRPr lang="en-US" altLang="en-US" dirty="0"/>
          </a:p>
        </p:txBody>
      </p:sp>
      <p:sp>
        <p:nvSpPr>
          <p:cNvPr id="2" name="Date Placeholder 1">
            <a:extLst>
              <a:ext uri="{FF2B5EF4-FFF2-40B4-BE49-F238E27FC236}">
                <a16:creationId xmlns:a16="http://schemas.microsoft.com/office/drawing/2014/main" id="{E07C1C74-B735-BB16-320D-997E68288805}"/>
              </a:ext>
            </a:extLst>
          </p:cNvPr>
          <p:cNvSpPr>
            <a:spLocks noGrp="1"/>
          </p:cNvSpPr>
          <p:nvPr>
            <p:ph type="dt" sz="half" idx="10"/>
          </p:nvPr>
        </p:nvSpPr>
        <p:spPr/>
        <p:txBody>
          <a:bodyPr/>
          <a:lstStyle/>
          <a:p>
            <a:fld id="{14FF9A40-3C32-4750-95A8-86BC8C35094E}" type="datetime1">
              <a:rPr lang="en-US" smtClean="0"/>
              <a:t>3/12/2023</a:t>
            </a:fld>
            <a:endParaRPr lang="en-US"/>
          </a:p>
        </p:txBody>
      </p:sp>
      <p:sp>
        <p:nvSpPr>
          <p:cNvPr id="3" name="Footer Placeholder 2">
            <a:extLst>
              <a:ext uri="{FF2B5EF4-FFF2-40B4-BE49-F238E27FC236}">
                <a16:creationId xmlns:a16="http://schemas.microsoft.com/office/drawing/2014/main" id="{3B4A867C-3586-A418-F3C5-2836B293F238}"/>
              </a:ext>
            </a:extLst>
          </p:cNvPr>
          <p:cNvSpPr>
            <a:spLocks noGrp="1"/>
          </p:cNvSpPr>
          <p:nvPr>
            <p:ph type="ftr" sz="quarter" idx="11"/>
          </p:nvPr>
        </p:nvSpPr>
        <p:spPr/>
        <p:txBody>
          <a:bodyPr/>
          <a:lstStyle/>
          <a:p>
            <a:r>
              <a:rPr lang="en-US"/>
              <a:t>Mathematical Tools Used in Digital Image Processing</a:t>
            </a:r>
          </a:p>
        </p:txBody>
      </p:sp>
      <p:sp>
        <p:nvSpPr>
          <p:cNvPr id="4" name="Slide Number Placeholder 3">
            <a:extLst>
              <a:ext uri="{FF2B5EF4-FFF2-40B4-BE49-F238E27FC236}">
                <a16:creationId xmlns:a16="http://schemas.microsoft.com/office/drawing/2014/main" id="{EC7C6B02-A5A9-85AB-CEDE-077227C67CE7}"/>
              </a:ext>
            </a:extLst>
          </p:cNvPr>
          <p:cNvSpPr>
            <a:spLocks noGrp="1"/>
          </p:cNvSpPr>
          <p:nvPr>
            <p:ph type="sldNum" sz="quarter" idx="12"/>
          </p:nvPr>
        </p:nvSpPr>
        <p:spPr/>
        <p:txBody>
          <a:bodyPr/>
          <a:lstStyle/>
          <a:p>
            <a:fld id="{6AACA9C9-CED9-4A10-979B-54DBF32CAC7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6DA79378-E2C4-F8EE-958D-7189C55217DC}"/>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29" name="TextBox 5">
            <a:extLst>
              <a:ext uri="{FF2B5EF4-FFF2-40B4-BE49-F238E27FC236}">
                <a16:creationId xmlns:a16="http://schemas.microsoft.com/office/drawing/2014/main" id="{7409491A-2EFB-2733-9F62-4E98504F843A}"/>
              </a:ext>
            </a:extLst>
          </p:cNvPr>
          <p:cNvSpPr txBox="1">
            <a:spLocks noChangeArrowheads="1"/>
          </p:cNvSpPr>
          <p:nvPr/>
        </p:nvSpPr>
        <p:spPr bwMode="auto">
          <a:xfrm>
            <a:off x="1171853" y="1861260"/>
            <a:ext cx="9983827" cy="2723823"/>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gn="just">
              <a:lnSpc>
                <a:spcPct val="150000"/>
              </a:lnSpc>
              <a:buFont typeface="Wingdings" panose="05000000000000000000" pitchFamily="2" charset="2"/>
              <a:buChar char="ü"/>
              <a:defRPr/>
            </a:pPr>
            <a:r>
              <a:rPr lang="en-US" altLang="en-US" dirty="0">
                <a:latin typeface="+mj-lt"/>
              </a:rPr>
              <a:t>Linear operation are exceptionally important, because they are based on a large body of theoretical and practical results that are applicable to image processing.</a:t>
            </a:r>
          </a:p>
          <a:p>
            <a:pPr marL="285750" indent="-285750" algn="just">
              <a:lnSpc>
                <a:spcPct val="150000"/>
              </a:lnSpc>
              <a:buFont typeface="Wingdings" panose="05000000000000000000" pitchFamily="2" charset="2"/>
              <a:buChar char="ü"/>
              <a:defRPr/>
            </a:pPr>
            <a:r>
              <a:rPr lang="en-US" altLang="en-US" dirty="0">
                <a:latin typeface="+mj-lt"/>
              </a:rPr>
              <a:t>Non-linear systems are not nearly as well understood, so there scope of application is more limited.</a:t>
            </a:r>
          </a:p>
          <a:p>
            <a:pPr marL="285750" indent="-285750" algn="just">
              <a:lnSpc>
                <a:spcPct val="150000"/>
              </a:lnSpc>
              <a:buFont typeface="Wingdings" panose="05000000000000000000" pitchFamily="2" charset="2"/>
              <a:buChar char="ü"/>
              <a:defRPr/>
            </a:pPr>
            <a:r>
              <a:rPr lang="en-US" altLang="en-US" dirty="0">
                <a:latin typeface="+mj-lt"/>
              </a:rPr>
              <a:t>But, there are several non-linear image processing operations whose performance far exceeds what is achievable by their linear counterparts.</a:t>
            </a:r>
          </a:p>
          <a:p>
            <a:pPr marL="285750" indent="-285750" algn="just">
              <a:buFont typeface="Wingdings" panose="05000000000000000000" pitchFamily="2" charset="2"/>
              <a:buChar char="ü"/>
              <a:defRPr/>
            </a:pPr>
            <a:endParaRPr lang="en-US" altLang="en-US" dirty="0"/>
          </a:p>
          <a:p>
            <a:pPr>
              <a:defRPr/>
            </a:pPr>
            <a:endParaRPr lang="en-US" altLang="en-US" dirty="0"/>
          </a:p>
        </p:txBody>
      </p:sp>
      <p:sp>
        <p:nvSpPr>
          <p:cNvPr id="4" name="Title 3">
            <a:extLst>
              <a:ext uri="{FF2B5EF4-FFF2-40B4-BE49-F238E27FC236}">
                <a16:creationId xmlns:a16="http://schemas.microsoft.com/office/drawing/2014/main" id="{9E4AD1CB-AF61-78F2-58FF-C5A01307EA48}"/>
              </a:ext>
            </a:extLst>
          </p:cNvPr>
          <p:cNvSpPr>
            <a:spLocks noGrp="1"/>
          </p:cNvSpPr>
          <p:nvPr>
            <p:ph type="title"/>
          </p:nvPr>
        </p:nvSpPr>
        <p:spPr/>
        <p:txBody>
          <a:bodyPr/>
          <a:lstStyle/>
          <a:p>
            <a:r>
              <a:rPr lang="en-US" sz="4800" b="1" dirty="0"/>
              <a:t>Linear versus Nonlinear Operation</a:t>
            </a:r>
            <a:endParaRPr lang="en-US" dirty="0"/>
          </a:p>
        </p:txBody>
      </p:sp>
      <p:sp>
        <p:nvSpPr>
          <p:cNvPr id="2" name="Date Placeholder 1">
            <a:extLst>
              <a:ext uri="{FF2B5EF4-FFF2-40B4-BE49-F238E27FC236}">
                <a16:creationId xmlns:a16="http://schemas.microsoft.com/office/drawing/2014/main" id="{4BD9C9DC-C581-13CD-3F72-54CB5B4ECF03}"/>
              </a:ext>
            </a:extLst>
          </p:cNvPr>
          <p:cNvSpPr>
            <a:spLocks noGrp="1"/>
          </p:cNvSpPr>
          <p:nvPr>
            <p:ph type="dt" sz="half" idx="10"/>
          </p:nvPr>
        </p:nvSpPr>
        <p:spPr/>
        <p:txBody>
          <a:bodyPr/>
          <a:lstStyle/>
          <a:p>
            <a:fld id="{064CA3C7-A3D2-42C6-B876-125D3168A7FD}" type="datetime1">
              <a:rPr lang="en-US" smtClean="0"/>
              <a:t>3/12/2023</a:t>
            </a:fld>
            <a:endParaRPr lang="en-US"/>
          </a:p>
        </p:txBody>
      </p:sp>
      <p:sp>
        <p:nvSpPr>
          <p:cNvPr id="3" name="Footer Placeholder 2">
            <a:extLst>
              <a:ext uri="{FF2B5EF4-FFF2-40B4-BE49-F238E27FC236}">
                <a16:creationId xmlns:a16="http://schemas.microsoft.com/office/drawing/2014/main" id="{E443E9C3-8554-1749-08B0-305393D94CC2}"/>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3808B24B-EEFE-8AF8-2E2D-65DBCC22C7BD}"/>
              </a:ext>
            </a:extLst>
          </p:cNvPr>
          <p:cNvSpPr>
            <a:spLocks noGrp="1"/>
          </p:cNvSpPr>
          <p:nvPr>
            <p:ph type="sldNum" sz="quarter" idx="12"/>
          </p:nvPr>
        </p:nvSpPr>
        <p:spPr/>
        <p:txBody>
          <a:bodyPr/>
          <a:lstStyle/>
          <a:p>
            <a:fld id="{6AACA9C9-CED9-4A10-979B-54DBF32CAC74}" type="slidenum">
              <a:rPr lang="en-US" smtClean="0"/>
              <a:t>10</a:t>
            </a:fld>
            <a:endParaRPr lang="en-US"/>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CBA3-3945-028C-674D-09ADB4B054B3}"/>
              </a:ext>
            </a:extLst>
          </p:cNvPr>
          <p:cNvSpPr>
            <a:spLocks noGrp="1"/>
          </p:cNvSpPr>
          <p:nvPr>
            <p:ph type="title"/>
          </p:nvPr>
        </p:nvSpPr>
        <p:spPr/>
        <p:txBody>
          <a:bodyPr/>
          <a:lstStyle/>
          <a:p>
            <a:r>
              <a:rPr lang="en-US" dirty="0"/>
              <a:t>Arithmetic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25F00-1F9F-4A91-3C2B-AADB8A63000D}"/>
                  </a:ext>
                </a:extLst>
              </p:cNvPr>
              <p:cNvSpPr>
                <a:spLocks noGrp="1"/>
              </p:cNvSpPr>
              <p:nvPr>
                <p:ph idx="1"/>
              </p:nvPr>
            </p:nvSpPr>
            <p:spPr>
              <a:xfrm>
                <a:off x="1097280" y="1737360"/>
                <a:ext cx="10058400" cy="4023360"/>
              </a:xfrm>
            </p:spPr>
            <p:txBody>
              <a:bodyPr>
                <a:normAutofit fontScale="85000" lnSpcReduction="20000"/>
              </a:bodyPr>
              <a:lstStyle/>
              <a:p>
                <a:pPr algn="just">
                  <a:lnSpc>
                    <a:spcPct val="150000"/>
                  </a:lnSpc>
                  <a:buFont typeface="Wingdings" panose="05000000000000000000" pitchFamily="2" charset="2"/>
                  <a:buChar char="v"/>
                </a:pPr>
                <a:r>
                  <a:rPr lang="en-US" altLang="en-US" b="1" dirty="0"/>
                  <a:t>Arithmetic</a:t>
                </a:r>
                <a:r>
                  <a:rPr lang="en-US" altLang="en-US" dirty="0"/>
                  <a:t> </a:t>
                </a:r>
                <a:r>
                  <a:rPr lang="en-US" altLang="en-US" b="1" dirty="0"/>
                  <a:t>operations</a:t>
                </a:r>
                <a:r>
                  <a:rPr lang="en-US" altLang="en-US" dirty="0"/>
                  <a:t> between images are array operations which, a means that arithmetic operations are carried out between corresponding pixel pairs.</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rPr>
                        <m:t>𝑠</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𝑓</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𝑔</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oMath>
                  </m:oMathPara>
                </a14:m>
                <a:endParaRPr lang="en-US" altLang="en-US" b="0" dirty="0"/>
              </a:p>
              <a:p>
                <a:pPr marL="0" indent="0" algn="ctr">
                  <a:lnSpc>
                    <a:spcPct val="150000"/>
                  </a:lnSpc>
                  <a:buNone/>
                </a:pPr>
                <a:r>
                  <a:rPr lang="en-US" altLang="en-US" dirty="0"/>
                  <a:t> d</a:t>
                </a:r>
                <a14:m>
                  <m:oMath xmlns:m="http://schemas.openxmlformats.org/officeDocument/2006/math">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r>
                      <a:rPr lang="en-US" altLang="en-US" b="0" i="1" smtClean="0">
                        <a:latin typeface="Cambria Math" panose="02040503050406030204" pitchFamily="18" charset="0"/>
                      </a:rPr>
                      <m:t>−</m:t>
                    </m:r>
                    <m:r>
                      <a:rPr lang="en-US" altLang="en-US" i="1">
                        <a:latin typeface="Cambria Math" panose="02040503050406030204" pitchFamily="18" charset="0"/>
                      </a:rPr>
                      <m:t>𝑔</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oMath>
                </a14:m>
                <a:endParaRPr lang="en-US" altLang="en-US" dirty="0"/>
              </a:p>
              <a:p>
                <a:pPr marL="0" indent="0" algn="ctr">
                  <a:lnSpc>
                    <a:spcPct val="150000"/>
                  </a:lnSpc>
                  <a:buNone/>
                </a:pPr>
                <a:r>
                  <a:rPr lang="en-US" altLang="en-US" b="0" dirty="0"/>
                  <a:t>p</a:t>
                </a:r>
                <a14:m>
                  <m:oMath xmlns:m="http://schemas.openxmlformats.org/officeDocument/2006/math">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𝑓</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𝑔</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𝑥</m:t>
                        </m:r>
                        <m:r>
                          <a:rPr lang="en-US" altLang="en-US" b="0" i="1" smtClean="0">
                            <a:latin typeface="Cambria Math" panose="02040503050406030204" pitchFamily="18" charset="0"/>
                          </a:rPr>
                          <m:t>,</m:t>
                        </m:r>
                        <m:r>
                          <a:rPr lang="en-US" altLang="en-US" b="0" i="1" smtClean="0">
                            <a:latin typeface="Cambria Math" panose="02040503050406030204" pitchFamily="18" charset="0"/>
                          </a:rPr>
                          <m:t>𝑦</m:t>
                        </m:r>
                      </m:e>
                    </m:d>
                  </m:oMath>
                </a14:m>
                <a:endParaRPr lang="en-US" altLang="en-US" b="0" dirty="0"/>
              </a:p>
              <a:p>
                <a:pPr marL="0" indent="0" algn="ctr">
                  <a:lnSpc>
                    <a:spcPct val="150000"/>
                  </a:lnSpc>
                  <a:buNone/>
                </a:pPr>
                <a:r>
                  <a:rPr lang="en-US" altLang="en-US" dirty="0"/>
                  <a:t> v</a:t>
                </a:r>
                <a14:m>
                  <m:oMath xmlns:m="http://schemas.openxmlformats.org/officeDocument/2006/math">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r>
                      <a:rPr lang="en-US" altLang="en-US" b="0" i="1" smtClean="0">
                        <a:latin typeface="Cambria Math" panose="02040503050406030204" pitchFamily="18" charset="0"/>
                      </a:rPr>
                      <m:t>/</m:t>
                    </m:r>
                    <m:r>
                      <a:rPr lang="en-US" altLang="en-US" i="1">
                        <a:latin typeface="Cambria Math" panose="02040503050406030204" pitchFamily="18" charset="0"/>
                      </a:rPr>
                      <m:t>𝑔</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oMath>
                </a14:m>
                <a:endParaRPr lang="en-US" altLang="en-US" dirty="0"/>
              </a:p>
              <a:p>
                <a:pPr>
                  <a:lnSpc>
                    <a:spcPct val="150000"/>
                  </a:lnSpc>
                  <a:buFont typeface="Wingdings" panose="05000000000000000000" pitchFamily="2" charset="2"/>
                  <a:buChar char="v"/>
                </a:pPr>
                <a:r>
                  <a:rPr lang="en-US" altLang="en-US" dirty="0"/>
                  <a:t>It is understood that, the operations that are performed between corresponding pixel pairs in f and g for x=0, 1, 2……..M-1 and y=0, 1, 2…….N-1. Where, M and N are the rows and columns of the images. Clearly, s, d, p and v are the images of M X N also.</a:t>
                </a:r>
              </a:p>
              <a:p>
                <a:pPr marL="0" indent="0" algn="just">
                  <a:lnSpc>
                    <a:spcPct val="150000"/>
                  </a:lnSpc>
                  <a:buNone/>
                </a:pPr>
                <a:endParaRPr lang="en-US" altLang="en-US" dirty="0"/>
              </a:p>
            </p:txBody>
          </p:sp>
        </mc:Choice>
        <mc:Fallback xmlns="">
          <p:sp>
            <p:nvSpPr>
              <p:cNvPr id="3" name="Content Placeholder 2">
                <a:extLst>
                  <a:ext uri="{FF2B5EF4-FFF2-40B4-BE49-F238E27FC236}">
                    <a16:creationId xmlns:a16="http://schemas.microsoft.com/office/drawing/2014/main" id="{09125F00-1F9F-4A91-3C2B-AADB8A63000D}"/>
                  </a:ext>
                </a:extLst>
              </p:cNvPr>
              <p:cNvSpPr>
                <a:spLocks noGrp="1" noRot="1" noChangeAspect="1" noMove="1" noResize="1" noEditPoints="1" noAdjustHandles="1" noChangeArrowheads="1" noChangeShapeType="1" noTextEdit="1"/>
              </p:cNvSpPr>
              <p:nvPr>
                <p:ph idx="1"/>
              </p:nvPr>
            </p:nvSpPr>
            <p:spPr>
              <a:xfrm>
                <a:off x="1097280" y="1737360"/>
                <a:ext cx="10058400" cy="4023360"/>
              </a:xfrm>
              <a:blipFill>
                <a:blip r:embed="rId2"/>
                <a:stretch>
                  <a:fillRect l="-1152" r="-145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D5B6AA-ACF1-B3F7-2022-8048B12E4731}"/>
              </a:ext>
            </a:extLst>
          </p:cNvPr>
          <p:cNvSpPr>
            <a:spLocks noGrp="1"/>
          </p:cNvSpPr>
          <p:nvPr>
            <p:ph type="dt" sz="half" idx="10"/>
          </p:nvPr>
        </p:nvSpPr>
        <p:spPr/>
        <p:txBody>
          <a:bodyPr/>
          <a:lstStyle/>
          <a:p>
            <a:fld id="{A3DA504A-A3C0-4F01-8E8A-2D0149B32D00}" type="datetime1">
              <a:rPr lang="en-US" smtClean="0"/>
              <a:t>3/12/2023</a:t>
            </a:fld>
            <a:endParaRPr lang="en-US"/>
          </a:p>
        </p:txBody>
      </p:sp>
      <p:sp>
        <p:nvSpPr>
          <p:cNvPr id="5" name="Footer Placeholder 4">
            <a:extLst>
              <a:ext uri="{FF2B5EF4-FFF2-40B4-BE49-F238E27FC236}">
                <a16:creationId xmlns:a16="http://schemas.microsoft.com/office/drawing/2014/main" id="{21120AFE-7FD5-34FA-87E6-DC64500E05D2}"/>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16284315-BF23-4B73-E95A-30AF7F49526C}"/>
              </a:ext>
            </a:extLst>
          </p:cNvPr>
          <p:cNvSpPr>
            <a:spLocks noGrp="1"/>
          </p:cNvSpPr>
          <p:nvPr>
            <p:ph type="sldNum" sz="quarter" idx="12"/>
          </p:nvPr>
        </p:nvSpPr>
        <p:spPr/>
        <p:txBody>
          <a:bodyPr/>
          <a:lstStyle/>
          <a:p>
            <a:fld id="{6AACA9C9-CED9-4A10-979B-54DBF32CAC74}" type="slidenum">
              <a:rPr lang="en-US" smtClean="0"/>
              <a:t>11</a:t>
            </a:fld>
            <a:endParaRPr lang="en-US"/>
          </a:p>
        </p:txBody>
      </p:sp>
    </p:spTree>
    <p:extLst>
      <p:ext uri="{BB962C8B-B14F-4D97-AF65-F5344CB8AC3E}">
        <p14:creationId xmlns:p14="http://schemas.microsoft.com/office/powerpoint/2010/main" val="74049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F11B-1336-8AF8-F421-FF4377591760}"/>
              </a:ext>
            </a:extLst>
          </p:cNvPr>
          <p:cNvSpPr>
            <a:spLocks noGrp="1"/>
          </p:cNvSpPr>
          <p:nvPr>
            <p:ph type="title"/>
          </p:nvPr>
        </p:nvSpPr>
        <p:spPr/>
        <p:txBody>
          <a:bodyPr/>
          <a:lstStyle/>
          <a:p>
            <a:r>
              <a:rPr lang="en-US" dirty="0"/>
              <a:t>Arithmetic Operation</a:t>
            </a:r>
          </a:p>
        </p:txBody>
      </p:sp>
      <p:sp>
        <p:nvSpPr>
          <p:cNvPr id="3" name="Content Placeholder 2">
            <a:extLst>
              <a:ext uri="{FF2B5EF4-FFF2-40B4-BE49-F238E27FC236}">
                <a16:creationId xmlns:a16="http://schemas.microsoft.com/office/drawing/2014/main" id="{D3CCB7C1-3AAD-2063-B84F-DD48731A1FF6}"/>
              </a:ext>
            </a:extLst>
          </p:cNvPr>
          <p:cNvSpPr>
            <a:spLocks noGrp="1"/>
          </p:cNvSpPr>
          <p:nvPr>
            <p:ph idx="1"/>
          </p:nvPr>
        </p:nvSpPr>
        <p:spPr/>
        <p:txBody>
          <a:bodyPr/>
          <a:lstStyle/>
          <a:p>
            <a:pPr marL="0" indent="0">
              <a:buNone/>
            </a:pPr>
            <a:r>
              <a:rPr lang="en-US" b="1" dirty="0"/>
              <a:t>Few important considerations:-</a:t>
            </a:r>
          </a:p>
          <a:p>
            <a:pPr>
              <a:buFont typeface="Wingdings" panose="05000000000000000000" pitchFamily="2" charset="2"/>
              <a:buChar char="ü"/>
            </a:pPr>
            <a:r>
              <a:rPr lang="en-US" dirty="0"/>
              <a:t>If the result is a floating point number, round off it’s value.</a:t>
            </a:r>
          </a:p>
          <a:p>
            <a:pPr>
              <a:buFont typeface="Wingdings" panose="05000000000000000000" pitchFamily="2" charset="2"/>
              <a:buChar char="ü"/>
            </a:pPr>
            <a:r>
              <a:rPr lang="en-US" dirty="0"/>
              <a:t>If the result is above the pixel range, select the maximum range value.</a:t>
            </a:r>
          </a:p>
          <a:p>
            <a:pPr>
              <a:buFont typeface="Wingdings" panose="05000000000000000000" pitchFamily="2" charset="2"/>
              <a:buChar char="ü"/>
            </a:pPr>
            <a:r>
              <a:rPr lang="en-US" dirty="0"/>
              <a:t>If the result is below the pixel range, select the minimum range value.</a:t>
            </a:r>
          </a:p>
          <a:p>
            <a:pPr>
              <a:buFont typeface="Wingdings" panose="05000000000000000000" pitchFamily="2" charset="2"/>
              <a:buChar char="ü"/>
            </a:pPr>
            <a:r>
              <a:rPr lang="en-US" dirty="0"/>
              <a:t>If the result is infinity, write it as zero.</a:t>
            </a:r>
          </a:p>
        </p:txBody>
      </p:sp>
      <p:sp>
        <p:nvSpPr>
          <p:cNvPr id="4" name="Date Placeholder 3">
            <a:extLst>
              <a:ext uri="{FF2B5EF4-FFF2-40B4-BE49-F238E27FC236}">
                <a16:creationId xmlns:a16="http://schemas.microsoft.com/office/drawing/2014/main" id="{808A5274-4AD3-6F20-96DB-1C3B4995BCC0}"/>
              </a:ext>
            </a:extLst>
          </p:cNvPr>
          <p:cNvSpPr>
            <a:spLocks noGrp="1"/>
          </p:cNvSpPr>
          <p:nvPr>
            <p:ph type="dt" sz="half" idx="10"/>
          </p:nvPr>
        </p:nvSpPr>
        <p:spPr/>
        <p:txBody>
          <a:bodyPr/>
          <a:lstStyle/>
          <a:p>
            <a:fld id="{07514C2B-3A8D-4AC9-83F0-D3A910729413}" type="datetime1">
              <a:rPr lang="en-US" smtClean="0"/>
              <a:t>3/12/2023</a:t>
            </a:fld>
            <a:endParaRPr lang="en-US"/>
          </a:p>
        </p:txBody>
      </p:sp>
      <p:sp>
        <p:nvSpPr>
          <p:cNvPr id="5" name="Footer Placeholder 4">
            <a:extLst>
              <a:ext uri="{FF2B5EF4-FFF2-40B4-BE49-F238E27FC236}">
                <a16:creationId xmlns:a16="http://schemas.microsoft.com/office/drawing/2014/main" id="{3C46C23E-6E25-008D-98BF-80EF0A728DC9}"/>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981049BC-8E57-24E3-E372-A7C0C1ECBBAC}"/>
              </a:ext>
            </a:extLst>
          </p:cNvPr>
          <p:cNvSpPr>
            <a:spLocks noGrp="1"/>
          </p:cNvSpPr>
          <p:nvPr>
            <p:ph type="sldNum" sz="quarter" idx="12"/>
          </p:nvPr>
        </p:nvSpPr>
        <p:spPr/>
        <p:txBody>
          <a:bodyPr/>
          <a:lstStyle/>
          <a:p>
            <a:fld id="{6AACA9C9-CED9-4A10-979B-54DBF32CAC74}" type="slidenum">
              <a:rPr lang="en-US" smtClean="0"/>
              <a:t>12</a:t>
            </a:fld>
            <a:endParaRPr lang="en-US"/>
          </a:p>
        </p:txBody>
      </p:sp>
    </p:spTree>
    <p:extLst>
      <p:ext uri="{BB962C8B-B14F-4D97-AF65-F5344CB8AC3E}">
        <p14:creationId xmlns:p14="http://schemas.microsoft.com/office/powerpoint/2010/main" val="413117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9B07-DA19-7A1D-CA1A-CFBC55F2AD1D}"/>
              </a:ext>
            </a:extLst>
          </p:cNvPr>
          <p:cNvSpPr>
            <a:spLocks noGrp="1"/>
          </p:cNvSpPr>
          <p:nvPr>
            <p:ph type="title"/>
          </p:nvPr>
        </p:nvSpPr>
        <p:spPr/>
        <p:txBody>
          <a:bodyPr/>
          <a:lstStyle/>
          <a:p>
            <a:r>
              <a:rPr lang="en-US" dirty="0"/>
              <a:t>Arithmetic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7CE97F-0891-F72F-99F0-6D3046053693}"/>
                  </a:ext>
                </a:extLst>
              </p:cNvPr>
              <p:cNvSpPr>
                <a:spLocks noGrp="1"/>
              </p:cNvSpPr>
              <p:nvPr>
                <p:ph sz="half" idx="1"/>
              </p:nvPr>
            </p:nvSpPr>
            <p:spPr/>
            <p:txBody>
              <a:bodyPr>
                <a:normAutofit/>
              </a:bodyPr>
              <a:lstStyle/>
              <a:p>
                <a:endParaRPr lang="en-US" b="0" i="1" dirty="0">
                  <a:latin typeface="Cambria Math" panose="02040503050406030204" pitchFamily="18" charset="0"/>
                </a:endParaRPr>
              </a:p>
              <a:p>
                <a14:m>
                  <m:oMath xmlns:m="http://schemas.openxmlformats.org/officeDocument/2006/math">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100</m:t>
                              </m:r>
                            </m:e>
                            <m:e>
                              <m:r>
                                <a:rPr lang="en-US" sz="1600" i="1">
                                  <a:latin typeface="Cambria Math" panose="02040503050406030204" pitchFamily="18" charset="0"/>
                                </a:rPr>
                                <m:t>10</m:t>
                              </m:r>
                            </m:e>
                          </m:mr>
                          <m:mr>
                            <m:e>
                              <m:r>
                                <a:rPr lang="en-US" sz="1600" i="1">
                                  <a:latin typeface="Cambria Math" panose="02040503050406030204" pitchFamily="18" charset="0"/>
                                </a:rPr>
                                <m:t>4</m:t>
                              </m:r>
                            </m:e>
                            <m:e>
                              <m:r>
                                <a:rPr lang="en-US" sz="1600" i="1">
                                  <a:latin typeface="Cambria Math" panose="02040503050406030204" pitchFamily="18" charset="0"/>
                                </a:rPr>
                                <m:t>0</m:t>
                              </m:r>
                            </m:e>
                            <m:e>
                              <m:r>
                                <a:rPr lang="en-US" sz="1600" i="1">
                                  <a:latin typeface="Cambria Math" panose="02040503050406030204" pitchFamily="18" charset="0"/>
                                </a:rPr>
                                <m:t>10</m:t>
                              </m:r>
                            </m:e>
                          </m:mr>
                          <m:mr>
                            <m:e>
                              <m:r>
                                <a:rPr lang="en-US" sz="1600" i="1">
                                  <a:latin typeface="Cambria Math" panose="02040503050406030204" pitchFamily="18" charset="0"/>
                                </a:rPr>
                                <m:t>8</m:t>
                              </m:r>
                            </m:e>
                            <m:e>
                              <m:r>
                                <a:rPr lang="en-US" sz="1600" i="1">
                                  <a:latin typeface="Cambria Math" panose="02040503050406030204" pitchFamily="18" charset="0"/>
                                </a:rPr>
                                <m:t>0</m:t>
                              </m:r>
                            </m:e>
                            <m:e>
                              <m:r>
                                <a:rPr lang="en-US" sz="1600" i="1">
                                  <a:latin typeface="Cambria Math" panose="02040503050406030204" pitchFamily="18" charset="0"/>
                                </a:rPr>
                                <m:t>5</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r>
                                <a:rPr lang="en-US" sz="1600" i="1">
                                  <a:latin typeface="Cambria Math" panose="02040503050406030204" pitchFamily="18" charset="0"/>
                                </a:rPr>
                                <m:t>0</m:t>
                              </m:r>
                            </m:e>
                            <m:e>
                              <m:r>
                                <a:rPr lang="en-US" sz="1600" i="1">
                                  <a:latin typeface="Cambria Math" panose="02040503050406030204" pitchFamily="18" charset="0"/>
                                </a:rPr>
                                <m:t>100</m:t>
                              </m:r>
                            </m:e>
                            <m:e>
                              <m:r>
                                <a:rPr lang="en-US" sz="1600" i="1">
                                  <a:latin typeface="Cambria Math" panose="02040503050406030204" pitchFamily="18" charset="0"/>
                                </a:rPr>
                                <m:t>5</m:t>
                              </m:r>
                            </m:e>
                          </m:mr>
                          <m:mr>
                            <m:e>
                              <m:r>
                                <a:rPr lang="en-US" sz="1600" i="1">
                                  <a:latin typeface="Cambria Math" panose="02040503050406030204" pitchFamily="18" charset="0"/>
                                </a:rPr>
                                <m:t>2</m:t>
                              </m:r>
                            </m:e>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10</m:t>
                              </m:r>
                            </m:e>
                            <m:e>
                              <m:r>
                                <a:rPr lang="en-US" sz="1600" i="1">
                                  <a:latin typeface="Cambria Math" panose="02040503050406030204" pitchFamily="18" charset="0"/>
                                </a:rPr>
                                <m:t>10</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r>
                                <a:rPr lang="en-US" sz="1600" i="1">
                                  <a:latin typeface="Cambria Math" panose="02040503050406030204" pitchFamily="18" charset="0"/>
                                </a:rPr>
                                <m:t>0</m:t>
                              </m:r>
                            </m:e>
                            <m:e>
                              <m:r>
                                <a:rPr lang="en-US" sz="1600" i="1">
                                  <a:latin typeface="Cambria Math" panose="02040503050406030204" pitchFamily="18" charset="0"/>
                                </a:rPr>
                                <m:t>200</m:t>
                              </m:r>
                            </m:e>
                            <m:e>
                              <m:r>
                                <a:rPr lang="en-US" sz="1600" i="1">
                                  <a:latin typeface="Cambria Math" panose="02040503050406030204" pitchFamily="18" charset="0"/>
                                </a:rPr>
                                <m:t>15</m:t>
                              </m:r>
                            </m:e>
                          </m:mr>
                          <m:mr>
                            <m:e>
                              <m:r>
                                <a:rPr lang="en-US" sz="1600" i="1">
                                  <a:latin typeface="Cambria Math" panose="02040503050406030204" pitchFamily="18" charset="0"/>
                                </a:rPr>
                                <m:t>6</m:t>
                              </m:r>
                            </m:e>
                            <m:e>
                              <m:r>
                                <a:rPr lang="en-US" sz="1600" i="1">
                                  <a:latin typeface="Cambria Math" panose="02040503050406030204" pitchFamily="18" charset="0"/>
                                </a:rPr>
                                <m:t>0</m:t>
                              </m:r>
                            </m:e>
                            <m:e>
                              <m:r>
                                <a:rPr lang="en-US" sz="1600" i="1">
                                  <a:latin typeface="Cambria Math" panose="02040503050406030204" pitchFamily="18" charset="0"/>
                                </a:rPr>
                                <m:t>10</m:t>
                              </m:r>
                            </m:e>
                          </m:mr>
                          <m:mr>
                            <m:e>
                              <m:r>
                                <a:rPr lang="en-US" sz="1600" i="1">
                                  <a:latin typeface="Cambria Math" panose="02040503050406030204" pitchFamily="18" charset="0"/>
                                </a:rPr>
                                <m:t>8</m:t>
                              </m:r>
                            </m:e>
                            <m:e>
                              <m:r>
                                <a:rPr lang="en-US" sz="1600" i="1">
                                  <a:latin typeface="Cambria Math" panose="02040503050406030204" pitchFamily="18" charset="0"/>
                                </a:rPr>
                                <m:t>10</m:t>
                              </m:r>
                            </m:e>
                            <m:e>
                              <m:r>
                                <a:rPr lang="en-US" sz="1600" i="1">
                                  <a:latin typeface="Cambria Math" panose="02040503050406030204" pitchFamily="18" charset="0"/>
                                </a:rPr>
                                <m:t>15</m:t>
                              </m:r>
                            </m:e>
                          </m:mr>
                        </m:m>
                      </m:e>
                    </m:d>
                  </m:oMath>
                </a14:m>
                <a:endParaRPr lang="en-US" dirty="0"/>
              </a:p>
              <a:p>
                <a:endParaRPr lang="en-US" dirty="0"/>
              </a:p>
              <a:p>
                <a:endParaRPr lang="en-US" dirty="0"/>
              </a:p>
              <a:p>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0</m:t>
                              </m:r>
                            </m:e>
                            <m:e>
                              <m:r>
                                <a:rPr lang="en-US" sz="1800" b="0" i="1" smtClean="0">
                                  <a:latin typeface="Cambria Math" panose="02040503050406030204" pitchFamily="18" charset="0"/>
                                </a:rPr>
                                <m:t>100</m:t>
                              </m:r>
                            </m:e>
                            <m:e>
                              <m:r>
                                <a:rPr lang="en-US" sz="1800" b="0" i="1" smtClean="0">
                                  <a:latin typeface="Cambria Math" panose="02040503050406030204" pitchFamily="18" charset="0"/>
                                </a:rPr>
                                <m:t>10</m:t>
                              </m:r>
                            </m:e>
                          </m:mr>
                          <m:mr>
                            <m:e>
                              <m:r>
                                <a:rPr lang="en-US" sz="1800" b="0" i="1" smtClean="0">
                                  <a:latin typeface="Cambria Math" panose="02040503050406030204" pitchFamily="18" charset="0"/>
                                </a:rPr>
                                <m:t>4</m:t>
                              </m:r>
                            </m:e>
                            <m:e>
                              <m:r>
                                <a:rPr lang="en-US" sz="1800" b="0" i="1" smtClean="0">
                                  <a:latin typeface="Cambria Math" panose="02040503050406030204" pitchFamily="18" charset="0"/>
                                </a:rPr>
                                <m:t>0</m:t>
                              </m:r>
                            </m:e>
                            <m:e>
                              <m:r>
                                <a:rPr lang="en-US" sz="1800" b="0" i="1" smtClean="0">
                                  <a:latin typeface="Cambria Math" panose="02040503050406030204" pitchFamily="18" charset="0"/>
                                </a:rPr>
                                <m:t>10</m:t>
                              </m:r>
                            </m:e>
                          </m:mr>
                          <m:mr>
                            <m:e>
                              <m:r>
                                <a:rPr lang="en-US" sz="1800" b="0" i="1" smtClean="0">
                                  <a:latin typeface="Cambria Math" panose="02040503050406030204" pitchFamily="18" charset="0"/>
                                </a:rPr>
                                <m:t>8</m:t>
                              </m:r>
                            </m:e>
                            <m:e>
                              <m:r>
                                <a:rPr lang="en-US" sz="1800" b="0" i="1" smtClean="0">
                                  <a:latin typeface="Cambria Math" panose="02040503050406030204" pitchFamily="18" charset="0"/>
                                </a:rPr>
                                <m:t>0</m:t>
                              </m:r>
                            </m:e>
                            <m:e>
                              <m:r>
                                <a:rPr lang="en-US" sz="1800" b="0" i="1" smtClean="0">
                                  <a:latin typeface="Cambria Math" panose="02040503050406030204" pitchFamily="18" charset="0"/>
                                </a:rPr>
                                <m:t>5</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1</m:t>
                              </m:r>
                              <m:r>
                                <a:rPr lang="en-US" sz="1800" i="1">
                                  <a:latin typeface="Cambria Math" panose="02040503050406030204" pitchFamily="18" charset="0"/>
                                </a:rPr>
                                <m:t>0</m:t>
                              </m:r>
                            </m:e>
                            <m:e>
                              <m:r>
                                <a:rPr lang="en-US" sz="1800" i="1">
                                  <a:latin typeface="Cambria Math" panose="02040503050406030204" pitchFamily="18" charset="0"/>
                                </a:rPr>
                                <m:t>100</m:t>
                              </m:r>
                            </m:e>
                            <m:e>
                              <m:r>
                                <a:rPr lang="en-US" sz="1800" i="1">
                                  <a:latin typeface="Cambria Math" panose="02040503050406030204" pitchFamily="18" charset="0"/>
                                </a:rPr>
                                <m:t>5</m:t>
                              </m:r>
                            </m:e>
                          </m:mr>
                          <m:mr>
                            <m:e>
                              <m:r>
                                <a:rPr lang="en-US" sz="1800" i="1">
                                  <a:latin typeface="Cambria Math" panose="02040503050406030204" pitchFamily="18" charset="0"/>
                                </a:rPr>
                                <m:t>2</m:t>
                              </m:r>
                            </m:e>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10</m:t>
                              </m:r>
                            </m:e>
                            <m:e>
                              <m:r>
                                <a:rPr lang="en-US" sz="1800" b="0" i="1" smtClean="0">
                                  <a:latin typeface="Cambria Math" panose="02040503050406030204" pitchFamily="18" charset="0"/>
                                </a:rPr>
                                <m:t>1</m:t>
                              </m:r>
                              <m:r>
                                <a:rPr lang="en-US" sz="1800" i="1">
                                  <a:latin typeface="Cambria Math" panose="02040503050406030204" pitchFamily="18" charset="0"/>
                                </a:rPr>
                                <m:t>0</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5</m:t>
                              </m:r>
                            </m:e>
                          </m:mr>
                          <m:mr>
                            <m:e>
                              <m:r>
                                <a:rPr lang="en-US" sz="1800" b="0" i="1" smtClean="0">
                                  <a:latin typeface="Cambria Math" panose="02040503050406030204" pitchFamily="18" charset="0"/>
                                </a:rPr>
                                <m:t>2</m:t>
                              </m:r>
                            </m:e>
                            <m:e>
                              <m:r>
                                <a:rPr lang="en-US" sz="1800" i="1">
                                  <a:latin typeface="Cambria Math" panose="02040503050406030204" pitchFamily="18" charset="0"/>
                                </a:rPr>
                                <m:t>0</m:t>
                              </m:r>
                            </m:e>
                            <m:e>
                              <m:r>
                                <a:rPr lang="en-US" sz="1800" b="0" i="1" smtClean="0">
                                  <a:latin typeface="Cambria Math" panose="02040503050406030204" pitchFamily="18" charset="0"/>
                                </a:rPr>
                                <m:t>1</m:t>
                              </m:r>
                              <m:r>
                                <a:rPr lang="en-US" sz="1800" i="1">
                                  <a:latin typeface="Cambria Math" panose="02040503050406030204" pitchFamily="18" charset="0"/>
                                </a:rPr>
                                <m:t>0</m:t>
                              </m:r>
                            </m:e>
                          </m:mr>
                          <m:mr>
                            <m:e>
                              <m:r>
                                <a:rPr lang="en-US" sz="1800" b="0" i="1" smtClean="0">
                                  <a:latin typeface="Cambria Math" panose="02040503050406030204" pitchFamily="18" charset="0"/>
                                </a:rPr>
                                <m:t>8</m:t>
                              </m:r>
                            </m:e>
                            <m:e>
                              <m:r>
                                <a:rPr lang="en-US" sz="1800" i="1">
                                  <a:latin typeface="Cambria Math" panose="02040503050406030204" pitchFamily="18" charset="0"/>
                                </a:rPr>
                                <m:t>0</m:t>
                              </m:r>
                            </m:e>
                            <m:e>
                              <m:r>
                                <a:rPr lang="en-US" sz="1800" b="0" i="1" smtClean="0">
                                  <a:latin typeface="Cambria Math" panose="02040503050406030204" pitchFamily="18" charset="0"/>
                                </a:rPr>
                                <m:t>0</m:t>
                              </m:r>
                            </m:e>
                          </m:mr>
                        </m:m>
                      </m:e>
                    </m:d>
                  </m:oMath>
                </a14:m>
                <a:endParaRPr lang="en-US" dirty="0"/>
              </a:p>
              <a:p>
                <a:endParaRPr lang="en-US"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787CE97F-0891-F72F-99F0-6D304605369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760421-99BA-D3F7-E4B7-BEE16634368A}"/>
                  </a:ext>
                </a:extLst>
              </p:cNvPr>
              <p:cNvSpPr>
                <a:spLocks noGrp="1"/>
              </p:cNvSpPr>
              <p:nvPr>
                <p:ph sz="half" idx="2"/>
              </p:nvPr>
            </p:nvSpPr>
            <p:spPr/>
            <p:txBody>
              <a:bodyPr>
                <a:normAutofit/>
              </a:bodyPr>
              <a:lstStyle/>
              <a:p>
                <a:endParaRPr lang="en-US" b="0" i="1" dirty="0">
                  <a:latin typeface="Cambria Math" panose="02040503050406030204" pitchFamily="18" charset="0"/>
                </a:endParaRPr>
              </a:p>
              <a:p>
                <a14:m>
                  <m:oMath xmlns:m="http://schemas.openxmlformats.org/officeDocument/2006/math">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100</m:t>
                              </m:r>
                            </m:e>
                            <m:e>
                              <m:r>
                                <a:rPr lang="en-US" sz="1600" i="1">
                                  <a:latin typeface="Cambria Math" panose="02040503050406030204" pitchFamily="18" charset="0"/>
                                </a:rPr>
                                <m:t>10</m:t>
                              </m:r>
                            </m:e>
                          </m:mr>
                          <m:mr>
                            <m:e>
                              <m:r>
                                <a:rPr lang="en-US" sz="1600" i="1">
                                  <a:latin typeface="Cambria Math" panose="02040503050406030204" pitchFamily="18" charset="0"/>
                                </a:rPr>
                                <m:t>4</m:t>
                              </m:r>
                            </m:e>
                            <m:e>
                              <m:r>
                                <a:rPr lang="en-US" sz="1600" i="1">
                                  <a:latin typeface="Cambria Math" panose="02040503050406030204" pitchFamily="18" charset="0"/>
                                </a:rPr>
                                <m:t>0</m:t>
                              </m:r>
                            </m:e>
                            <m:e>
                              <m:r>
                                <a:rPr lang="en-US" sz="1600" i="1">
                                  <a:latin typeface="Cambria Math" panose="02040503050406030204" pitchFamily="18" charset="0"/>
                                </a:rPr>
                                <m:t>10</m:t>
                              </m:r>
                            </m:e>
                          </m:mr>
                          <m:mr>
                            <m:e>
                              <m:r>
                                <a:rPr lang="en-US" sz="1600" i="1">
                                  <a:latin typeface="Cambria Math" panose="02040503050406030204" pitchFamily="18" charset="0"/>
                                </a:rPr>
                                <m:t>8</m:t>
                              </m:r>
                            </m:e>
                            <m:e>
                              <m:r>
                                <a:rPr lang="en-US" sz="1600" i="1">
                                  <a:latin typeface="Cambria Math" panose="02040503050406030204" pitchFamily="18" charset="0"/>
                                </a:rPr>
                                <m:t>0</m:t>
                              </m:r>
                            </m:e>
                            <m:e>
                              <m:r>
                                <a:rPr lang="en-US" sz="1600" i="1">
                                  <a:latin typeface="Cambria Math" panose="02040503050406030204" pitchFamily="18" charset="0"/>
                                </a:rPr>
                                <m:t>5</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r>
                                <a:rPr lang="en-US" sz="1600" i="1">
                                  <a:latin typeface="Cambria Math" panose="02040503050406030204" pitchFamily="18" charset="0"/>
                                </a:rPr>
                                <m:t>0</m:t>
                              </m:r>
                            </m:e>
                            <m:e>
                              <m:r>
                                <a:rPr lang="en-US" sz="1600" i="1">
                                  <a:latin typeface="Cambria Math" panose="02040503050406030204" pitchFamily="18" charset="0"/>
                                </a:rPr>
                                <m:t>100</m:t>
                              </m:r>
                            </m:e>
                            <m:e>
                              <m:r>
                                <a:rPr lang="en-US" sz="1600" i="1">
                                  <a:latin typeface="Cambria Math" panose="02040503050406030204" pitchFamily="18" charset="0"/>
                                </a:rPr>
                                <m:t>5</m:t>
                              </m:r>
                            </m:e>
                          </m:mr>
                          <m:mr>
                            <m:e>
                              <m:r>
                                <a:rPr lang="en-US" sz="1600" i="1">
                                  <a:latin typeface="Cambria Math" panose="02040503050406030204" pitchFamily="18" charset="0"/>
                                </a:rPr>
                                <m:t>2</m:t>
                              </m:r>
                            </m:e>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10</m:t>
                              </m:r>
                            </m:e>
                            <m:e>
                              <m:r>
                                <a:rPr lang="en-US" sz="1600" i="1">
                                  <a:latin typeface="Cambria Math" panose="02040503050406030204" pitchFamily="18" charset="0"/>
                                </a:rPr>
                                <m:t>10</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2</m:t>
                              </m:r>
                              <m:r>
                                <a:rPr lang="en-US" sz="1600" b="0" i="1" smtClean="0">
                                  <a:latin typeface="Cambria Math" panose="02040503050406030204" pitchFamily="18" charset="0"/>
                                </a:rPr>
                                <m:t>55</m:t>
                              </m:r>
                            </m:e>
                            <m:e>
                              <m:r>
                                <a:rPr lang="en-US" sz="1600" i="1">
                                  <a:latin typeface="Cambria Math" panose="02040503050406030204" pitchFamily="18" charset="0"/>
                                </a:rPr>
                                <m:t>5</m:t>
                              </m:r>
                              <m:r>
                                <a:rPr lang="en-US" sz="1600" b="0" i="1" smtClean="0">
                                  <a:latin typeface="Cambria Math" panose="02040503050406030204" pitchFamily="18" charset="0"/>
                                </a:rPr>
                                <m:t>0</m:t>
                              </m:r>
                            </m:e>
                          </m:mr>
                          <m:mr>
                            <m:e>
                              <m:r>
                                <a:rPr lang="en-US" sz="1600" b="0" i="1" smtClean="0">
                                  <a:latin typeface="Cambria Math" panose="02040503050406030204" pitchFamily="18" charset="0"/>
                                </a:rPr>
                                <m:t>8</m:t>
                              </m:r>
                            </m:e>
                            <m:e>
                              <m:r>
                                <a:rPr lang="en-US" sz="1600" i="1">
                                  <a:latin typeface="Cambria Math" panose="02040503050406030204" pitchFamily="18" charset="0"/>
                                </a:rPr>
                                <m:t>0</m:t>
                              </m:r>
                            </m:e>
                            <m:e>
                              <m:r>
                                <a:rPr lang="en-US" sz="1600" i="1">
                                  <a:latin typeface="Cambria Math" panose="02040503050406030204" pitchFamily="18" charset="0"/>
                                </a:rPr>
                                <m:t>1</m:t>
                              </m:r>
                              <m:r>
                                <a:rPr lang="en-US" sz="1600" b="0" i="1" smtClean="0">
                                  <a:latin typeface="Cambria Math" panose="02040503050406030204" pitchFamily="18" charset="0"/>
                                </a:rPr>
                                <m:t>0</m:t>
                              </m:r>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50</m:t>
                              </m:r>
                            </m:e>
                          </m:mr>
                        </m:m>
                      </m:e>
                    </m:d>
                  </m:oMath>
                </a14:m>
                <a:endParaRPr lang="en-US" dirty="0"/>
              </a:p>
              <a:p>
                <a:endParaRPr lang="en-US" dirty="0"/>
              </a:p>
              <a:p>
                <a:endParaRPr lang="en-US" dirty="0"/>
              </a:p>
              <a:p>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0</m:t>
                              </m:r>
                            </m:e>
                            <m:e>
                              <m:r>
                                <a:rPr lang="en-US" sz="1800" b="0" i="1" smtClean="0">
                                  <a:latin typeface="Cambria Math" panose="02040503050406030204" pitchFamily="18" charset="0"/>
                                </a:rPr>
                                <m:t>100</m:t>
                              </m:r>
                            </m:e>
                            <m:e>
                              <m:r>
                                <a:rPr lang="en-US" sz="1800" b="0" i="1" smtClean="0">
                                  <a:latin typeface="Cambria Math" panose="02040503050406030204" pitchFamily="18" charset="0"/>
                                </a:rPr>
                                <m:t>10</m:t>
                              </m:r>
                            </m:e>
                          </m:mr>
                          <m:mr>
                            <m:e>
                              <m:r>
                                <a:rPr lang="en-US" sz="1800" b="0" i="1" smtClean="0">
                                  <a:latin typeface="Cambria Math" panose="02040503050406030204" pitchFamily="18" charset="0"/>
                                </a:rPr>
                                <m:t>4</m:t>
                              </m:r>
                            </m:e>
                            <m:e>
                              <m:r>
                                <a:rPr lang="en-US" sz="1800" b="0" i="1" smtClean="0">
                                  <a:latin typeface="Cambria Math" panose="02040503050406030204" pitchFamily="18" charset="0"/>
                                </a:rPr>
                                <m:t>0</m:t>
                              </m:r>
                            </m:e>
                            <m:e>
                              <m:r>
                                <a:rPr lang="en-US" sz="1800" b="0" i="1" smtClean="0">
                                  <a:latin typeface="Cambria Math" panose="02040503050406030204" pitchFamily="18" charset="0"/>
                                </a:rPr>
                                <m:t>10</m:t>
                              </m:r>
                            </m:e>
                          </m:mr>
                          <m:mr>
                            <m:e>
                              <m:r>
                                <a:rPr lang="en-US" sz="1800" b="0" i="1" smtClean="0">
                                  <a:latin typeface="Cambria Math" panose="02040503050406030204" pitchFamily="18" charset="0"/>
                                </a:rPr>
                                <m:t>8</m:t>
                              </m:r>
                            </m:e>
                            <m:e>
                              <m:r>
                                <a:rPr lang="en-US" sz="1800" b="0" i="1" smtClean="0">
                                  <a:latin typeface="Cambria Math" panose="02040503050406030204" pitchFamily="18" charset="0"/>
                                </a:rPr>
                                <m:t>0</m:t>
                              </m:r>
                            </m:e>
                            <m:e>
                              <m:r>
                                <a:rPr lang="en-US" sz="1800" b="0" i="1" smtClean="0">
                                  <a:latin typeface="Cambria Math" panose="02040503050406030204" pitchFamily="18" charset="0"/>
                                </a:rPr>
                                <m:t>5</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r>
                                <m:rPr>
                                  <m:brk m:alnAt="7"/>
                                </m:rPr>
                                <a:rPr lang="en-US" sz="1800" i="1">
                                  <a:latin typeface="Cambria Math" panose="02040503050406030204" pitchFamily="18" charset="0"/>
                                </a:rPr>
                                <m:t>1</m:t>
                              </m:r>
                              <m:r>
                                <a:rPr lang="en-US" sz="1800" i="1">
                                  <a:latin typeface="Cambria Math" panose="02040503050406030204" pitchFamily="18" charset="0"/>
                                </a:rPr>
                                <m:t>0</m:t>
                              </m:r>
                            </m:e>
                            <m:e>
                              <m:r>
                                <a:rPr lang="en-US" sz="1800" i="1">
                                  <a:latin typeface="Cambria Math" panose="02040503050406030204" pitchFamily="18" charset="0"/>
                                </a:rPr>
                                <m:t>100</m:t>
                              </m:r>
                            </m:e>
                            <m:e>
                              <m:r>
                                <a:rPr lang="en-US" sz="1800" i="1">
                                  <a:latin typeface="Cambria Math" panose="02040503050406030204" pitchFamily="18" charset="0"/>
                                </a:rPr>
                                <m:t>5</m:t>
                              </m:r>
                            </m:e>
                          </m:mr>
                          <m:mr>
                            <m:e>
                              <m:r>
                                <a:rPr lang="en-US" sz="1800" i="1">
                                  <a:latin typeface="Cambria Math" panose="02040503050406030204" pitchFamily="18" charset="0"/>
                                </a:rPr>
                                <m:t>2</m:t>
                              </m:r>
                            </m:e>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i="1">
                                  <a:latin typeface="Cambria Math" panose="02040503050406030204" pitchFamily="18" charset="0"/>
                                </a:rPr>
                                <m:t>0</m:t>
                              </m:r>
                            </m:e>
                            <m:e>
                              <m:r>
                                <a:rPr lang="en-US" sz="1800" i="1">
                                  <a:latin typeface="Cambria Math" panose="02040503050406030204" pitchFamily="18" charset="0"/>
                                </a:rPr>
                                <m:t>10</m:t>
                              </m:r>
                            </m:e>
                            <m:e>
                              <m:r>
                                <a:rPr lang="en-US" sz="1800" b="0" i="1" smtClean="0">
                                  <a:latin typeface="Cambria Math" panose="02040503050406030204" pitchFamily="18" charset="0"/>
                                </a:rPr>
                                <m:t>1</m:t>
                              </m:r>
                              <m:r>
                                <a:rPr lang="en-US" sz="1800" i="1">
                                  <a:latin typeface="Cambria Math" panose="02040503050406030204" pitchFamily="18" charset="0"/>
                                </a:rPr>
                                <m:t>0</m:t>
                              </m:r>
                            </m:e>
                          </m:mr>
                        </m:m>
                      </m:e>
                    </m:d>
                    <m:r>
                      <a:rPr lang="en-US" sz="1800" b="0" i="1" smtClean="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2</m:t>
                              </m:r>
                            </m:e>
                          </m:mr>
                          <m:mr>
                            <m:e>
                              <m:r>
                                <a:rPr lang="en-US" sz="1800" b="0" i="1" smtClean="0">
                                  <a:latin typeface="Cambria Math" panose="02040503050406030204" pitchFamily="18" charset="0"/>
                                </a:rPr>
                                <m:t>2</m:t>
                              </m:r>
                            </m:e>
                            <m:e>
                              <m:r>
                                <a:rPr lang="en-US" sz="1800" i="1">
                                  <a:latin typeface="Cambria Math" panose="02040503050406030204" pitchFamily="18" charset="0"/>
                                </a:rPr>
                                <m:t>0</m:t>
                              </m:r>
                            </m:e>
                            <m:e>
                              <m:r>
                                <a:rPr lang="en-US" sz="1800" i="1">
                                  <a:latin typeface="Cambria Math" panose="02040503050406030204" pitchFamily="18" charset="0"/>
                                </a:rPr>
                                <m:t>0</m:t>
                              </m:r>
                            </m:e>
                          </m:mr>
                          <m:mr>
                            <m:e>
                              <m:r>
                                <a:rPr lang="en-US" sz="1800" b="0" i="1" smtClean="0">
                                  <a:latin typeface="Cambria Math" panose="02040503050406030204" pitchFamily="18" charset="0"/>
                                </a:rPr>
                                <m:t>0</m:t>
                              </m:r>
                            </m:e>
                            <m:e>
                              <m:r>
                                <a:rPr lang="en-US" sz="1800" i="1">
                                  <a:latin typeface="Cambria Math" panose="02040503050406030204" pitchFamily="18" charset="0"/>
                                </a:rPr>
                                <m:t>0</m:t>
                              </m:r>
                            </m:e>
                            <m:e>
                              <m:r>
                                <a:rPr lang="en-US" sz="1800" b="0" i="1" smtClean="0">
                                  <a:latin typeface="Cambria Math" panose="02040503050406030204" pitchFamily="18" charset="0"/>
                                </a:rPr>
                                <m:t>0</m:t>
                              </m:r>
                            </m:e>
                          </m:mr>
                        </m:m>
                      </m:e>
                    </m:d>
                  </m:oMath>
                </a14:m>
                <a:endParaRPr lang="en-US" sz="1800" dirty="0"/>
              </a:p>
            </p:txBody>
          </p:sp>
        </mc:Choice>
        <mc:Fallback xmlns="">
          <p:sp>
            <p:nvSpPr>
              <p:cNvPr id="5" name="Content Placeholder 4">
                <a:extLst>
                  <a:ext uri="{FF2B5EF4-FFF2-40B4-BE49-F238E27FC236}">
                    <a16:creationId xmlns:a16="http://schemas.microsoft.com/office/drawing/2014/main" id="{12760421-99BA-D3F7-E4B7-BEE16634368A}"/>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9191A4E-2C58-F40B-1086-71D0531D120C}"/>
              </a:ext>
            </a:extLst>
          </p:cNvPr>
          <p:cNvSpPr txBox="1"/>
          <p:nvPr/>
        </p:nvSpPr>
        <p:spPr>
          <a:xfrm>
            <a:off x="1597981" y="1845734"/>
            <a:ext cx="239696" cy="345789"/>
          </a:xfrm>
          <a:prstGeom prst="rect">
            <a:avLst/>
          </a:prstGeom>
          <a:noFill/>
        </p:spPr>
        <p:txBody>
          <a:bodyPr wrap="square" rtlCol="0">
            <a:spAutoFit/>
          </a:bodyPr>
          <a:lstStyle/>
          <a:p>
            <a:r>
              <a:rPr lang="en-US" sz="1600" b="1" dirty="0"/>
              <a:t>A</a:t>
            </a:r>
          </a:p>
        </p:txBody>
      </p:sp>
      <p:sp>
        <p:nvSpPr>
          <p:cNvPr id="6" name="TextBox 5">
            <a:extLst>
              <a:ext uri="{FF2B5EF4-FFF2-40B4-BE49-F238E27FC236}">
                <a16:creationId xmlns:a16="http://schemas.microsoft.com/office/drawing/2014/main" id="{A1EF1B8A-BE6E-4DFD-3DF5-8A849F27CF80}"/>
              </a:ext>
            </a:extLst>
          </p:cNvPr>
          <p:cNvSpPr txBox="1"/>
          <p:nvPr/>
        </p:nvSpPr>
        <p:spPr>
          <a:xfrm>
            <a:off x="3197441" y="1875764"/>
            <a:ext cx="239696" cy="345789"/>
          </a:xfrm>
          <a:prstGeom prst="rect">
            <a:avLst/>
          </a:prstGeom>
          <a:noFill/>
        </p:spPr>
        <p:txBody>
          <a:bodyPr wrap="square" rtlCol="0">
            <a:spAutoFit/>
          </a:bodyPr>
          <a:lstStyle/>
          <a:p>
            <a:r>
              <a:rPr lang="en-US" sz="1600" b="1" dirty="0"/>
              <a:t>B</a:t>
            </a:r>
          </a:p>
        </p:txBody>
      </p:sp>
      <p:sp>
        <p:nvSpPr>
          <p:cNvPr id="7" name="TextBox 6">
            <a:extLst>
              <a:ext uri="{FF2B5EF4-FFF2-40B4-BE49-F238E27FC236}">
                <a16:creationId xmlns:a16="http://schemas.microsoft.com/office/drawing/2014/main" id="{4CE60619-693B-B6A9-DD5E-E529A1565BA0}"/>
              </a:ext>
            </a:extLst>
          </p:cNvPr>
          <p:cNvSpPr txBox="1"/>
          <p:nvPr/>
        </p:nvSpPr>
        <p:spPr>
          <a:xfrm>
            <a:off x="4672613" y="1882999"/>
            <a:ext cx="689499" cy="338554"/>
          </a:xfrm>
          <a:prstGeom prst="rect">
            <a:avLst/>
          </a:prstGeom>
          <a:noFill/>
        </p:spPr>
        <p:txBody>
          <a:bodyPr wrap="square" rtlCol="0">
            <a:spAutoFit/>
          </a:bodyPr>
          <a:lstStyle/>
          <a:p>
            <a:r>
              <a:rPr lang="en-US" sz="1600" b="1" dirty="0"/>
              <a:t>A+B</a:t>
            </a:r>
          </a:p>
        </p:txBody>
      </p:sp>
      <p:sp>
        <p:nvSpPr>
          <p:cNvPr id="8" name="TextBox 7">
            <a:extLst>
              <a:ext uri="{FF2B5EF4-FFF2-40B4-BE49-F238E27FC236}">
                <a16:creationId xmlns:a16="http://schemas.microsoft.com/office/drawing/2014/main" id="{E9C78195-A4AA-2C7A-88C6-4269D19A4151}"/>
              </a:ext>
            </a:extLst>
          </p:cNvPr>
          <p:cNvSpPr txBox="1"/>
          <p:nvPr/>
        </p:nvSpPr>
        <p:spPr>
          <a:xfrm>
            <a:off x="1786482" y="3437140"/>
            <a:ext cx="239696" cy="345789"/>
          </a:xfrm>
          <a:prstGeom prst="rect">
            <a:avLst/>
          </a:prstGeom>
          <a:noFill/>
        </p:spPr>
        <p:txBody>
          <a:bodyPr wrap="square" rtlCol="0">
            <a:spAutoFit/>
          </a:bodyPr>
          <a:lstStyle/>
          <a:p>
            <a:r>
              <a:rPr lang="en-US" sz="1600" b="1" dirty="0"/>
              <a:t>A</a:t>
            </a:r>
          </a:p>
        </p:txBody>
      </p:sp>
      <p:sp>
        <p:nvSpPr>
          <p:cNvPr id="9" name="TextBox 8">
            <a:extLst>
              <a:ext uri="{FF2B5EF4-FFF2-40B4-BE49-F238E27FC236}">
                <a16:creationId xmlns:a16="http://schemas.microsoft.com/office/drawing/2014/main" id="{BE7E0AEF-1B3E-CE5B-CA3D-7604541C7820}"/>
              </a:ext>
            </a:extLst>
          </p:cNvPr>
          <p:cNvSpPr txBox="1"/>
          <p:nvPr/>
        </p:nvSpPr>
        <p:spPr>
          <a:xfrm>
            <a:off x="3385942" y="3467170"/>
            <a:ext cx="239696" cy="345789"/>
          </a:xfrm>
          <a:prstGeom prst="rect">
            <a:avLst/>
          </a:prstGeom>
          <a:noFill/>
        </p:spPr>
        <p:txBody>
          <a:bodyPr wrap="square" rtlCol="0">
            <a:spAutoFit/>
          </a:bodyPr>
          <a:lstStyle/>
          <a:p>
            <a:r>
              <a:rPr lang="en-US" sz="1600" b="1" dirty="0"/>
              <a:t>B</a:t>
            </a:r>
          </a:p>
        </p:txBody>
      </p:sp>
      <p:sp>
        <p:nvSpPr>
          <p:cNvPr id="10" name="TextBox 9">
            <a:extLst>
              <a:ext uri="{FF2B5EF4-FFF2-40B4-BE49-F238E27FC236}">
                <a16:creationId xmlns:a16="http://schemas.microsoft.com/office/drawing/2014/main" id="{DD3BF406-DC8D-5082-EB88-F93960782908}"/>
              </a:ext>
            </a:extLst>
          </p:cNvPr>
          <p:cNvSpPr txBox="1"/>
          <p:nvPr/>
        </p:nvSpPr>
        <p:spPr>
          <a:xfrm>
            <a:off x="4736826" y="3474405"/>
            <a:ext cx="689499" cy="338554"/>
          </a:xfrm>
          <a:prstGeom prst="rect">
            <a:avLst/>
          </a:prstGeom>
          <a:noFill/>
        </p:spPr>
        <p:txBody>
          <a:bodyPr wrap="square" rtlCol="0">
            <a:spAutoFit/>
          </a:bodyPr>
          <a:lstStyle/>
          <a:p>
            <a:r>
              <a:rPr lang="en-US" sz="1600" b="1" dirty="0"/>
              <a:t>A-B</a:t>
            </a:r>
          </a:p>
        </p:txBody>
      </p:sp>
      <p:sp>
        <p:nvSpPr>
          <p:cNvPr id="11" name="TextBox 10">
            <a:extLst>
              <a:ext uri="{FF2B5EF4-FFF2-40B4-BE49-F238E27FC236}">
                <a16:creationId xmlns:a16="http://schemas.microsoft.com/office/drawing/2014/main" id="{194D399F-0FB5-2502-046A-F71543D4951D}"/>
              </a:ext>
            </a:extLst>
          </p:cNvPr>
          <p:cNvSpPr txBox="1"/>
          <p:nvPr/>
        </p:nvSpPr>
        <p:spPr>
          <a:xfrm>
            <a:off x="6588710" y="1845734"/>
            <a:ext cx="239696" cy="345789"/>
          </a:xfrm>
          <a:prstGeom prst="rect">
            <a:avLst/>
          </a:prstGeom>
          <a:noFill/>
        </p:spPr>
        <p:txBody>
          <a:bodyPr wrap="square" rtlCol="0">
            <a:spAutoFit/>
          </a:bodyPr>
          <a:lstStyle/>
          <a:p>
            <a:r>
              <a:rPr lang="en-US" sz="1600" b="1" dirty="0"/>
              <a:t>A</a:t>
            </a:r>
          </a:p>
        </p:txBody>
      </p:sp>
      <p:sp>
        <p:nvSpPr>
          <p:cNvPr id="12" name="TextBox 11">
            <a:extLst>
              <a:ext uri="{FF2B5EF4-FFF2-40B4-BE49-F238E27FC236}">
                <a16:creationId xmlns:a16="http://schemas.microsoft.com/office/drawing/2014/main" id="{05EB0B45-0E39-0567-3F8F-DAFD166B07CB}"/>
              </a:ext>
            </a:extLst>
          </p:cNvPr>
          <p:cNvSpPr txBox="1"/>
          <p:nvPr/>
        </p:nvSpPr>
        <p:spPr>
          <a:xfrm>
            <a:off x="8188170" y="1875764"/>
            <a:ext cx="239696" cy="345789"/>
          </a:xfrm>
          <a:prstGeom prst="rect">
            <a:avLst/>
          </a:prstGeom>
          <a:noFill/>
        </p:spPr>
        <p:txBody>
          <a:bodyPr wrap="square" rtlCol="0">
            <a:spAutoFit/>
          </a:bodyPr>
          <a:lstStyle/>
          <a:p>
            <a:r>
              <a:rPr lang="en-US" sz="1600" b="1" dirty="0"/>
              <a:t>B</a:t>
            </a:r>
          </a:p>
        </p:txBody>
      </p:sp>
      <p:sp>
        <p:nvSpPr>
          <p:cNvPr id="13" name="TextBox 12">
            <a:extLst>
              <a:ext uri="{FF2B5EF4-FFF2-40B4-BE49-F238E27FC236}">
                <a16:creationId xmlns:a16="http://schemas.microsoft.com/office/drawing/2014/main" id="{DF1D2723-E636-7CE6-8410-BD0E615EEE36}"/>
              </a:ext>
            </a:extLst>
          </p:cNvPr>
          <p:cNvSpPr txBox="1"/>
          <p:nvPr/>
        </p:nvSpPr>
        <p:spPr>
          <a:xfrm>
            <a:off x="9663342" y="1882999"/>
            <a:ext cx="689499" cy="338554"/>
          </a:xfrm>
          <a:prstGeom prst="rect">
            <a:avLst/>
          </a:prstGeom>
          <a:noFill/>
        </p:spPr>
        <p:txBody>
          <a:bodyPr wrap="square" rtlCol="0">
            <a:spAutoFit/>
          </a:bodyPr>
          <a:lstStyle/>
          <a:p>
            <a:pPr algn="ctr"/>
            <a:r>
              <a:rPr lang="en-US" sz="1600" b="1" dirty="0"/>
              <a:t>A*B</a:t>
            </a:r>
          </a:p>
        </p:txBody>
      </p:sp>
      <p:sp>
        <p:nvSpPr>
          <p:cNvPr id="14" name="TextBox 13">
            <a:extLst>
              <a:ext uri="{FF2B5EF4-FFF2-40B4-BE49-F238E27FC236}">
                <a16:creationId xmlns:a16="http://schemas.microsoft.com/office/drawing/2014/main" id="{F9191803-843B-5416-AABF-0A3EBED41D2C}"/>
              </a:ext>
            </a:extLst>
          </p:cNvPr>
          <p:cNvSpPr txBox="1"/>
          <p:nvPr/>
        </p:nvSpPr>
        <p:spPr>
          <a:xfrm>
            <a:off x="6828406" y="3474405"/>
            <a:ext cx="239696" cy="345789"/>
          </a:xfrm>
          <a:prstGeom prst="rect">
            <a:avLst/>
          </a:prstGeom>
          <a:noFill/>
        </p:spPr>
        <p:txBody>
          <a:bodyPr wrap="square" rtlCol="0">
            <a:spAutoFit/>
          </a:bodyPr>
          <a:lstStyle/>
          <a:p>
            <a:r>
              <a:rPr lang="en-US" sz="1600" b="1" dirty="0"/>
              <a:t>A</a:t>
            </a:r>
          </a:p>
        </p:txBody>
      </p:sp>
      <p:sp>
        <p:nvSpPr>
          <p:cNvPr id="15" name="TextBox 14">
            <a:extLst>
              <a:ext uri="{FF2B5EF4-FFF2-40B4-BE49-F238E27FC236}">
                <a16:creationId xmlns:a16="http://schemas.microsoft.com/office/drawing/2014/main" id="{A8A2297A-7373-BB56-D166-D2E63F8CDA4B}"/>
              </a:ext>
            </a:extLst>
          </p:cNvPr>
          <p:cNvSpPr txBox="1"/>
          <p:nvPr/>
        </p:nvSpPr>
        <p:spPr>
          <a:xfrm>
            <a:off x="8427866" y="3504435"/>
            <a:ext cx="239696" cy="345789"/>
          </a:xfrm>
          <a:prstGeom prst="rect">
            <a:avLst/>
          </a:prstGeom>
          <a:noFill/>
        </p:spPr>
        <p:txBody>
          <a:bodyPr wrap="square" rtlCol="0">
            <a:spAutoFit/>
          </a:bodyPr>
          <a:lstStyle/>
          <a:p>
            <a:r>
              <a:rPr lang="en-US" sz="1600" b="1" dirty="0"/>
              <a:t>B</a:t>
            </a:r>
          </a:p>
        </p:txBody>
      </p:sp>
      <p:sp>
        <p:nvSpPr>
          <p:cNvPr id="16" name="TextBox 15">
            <a:extLst>
              <a:ext uri="{FF2B5EF4-FFF2-40B4-BE49-F238E27FC236}">
                <a16:creationId xmlns:a16="http://schemas.microsoft.com/office/drawing/2014/main" id="{E78E0100-BB9C-FB0A-0697-C0AD209C0D81}"/>
              </a:ext>
            </a:extLst>
          </p:cNvPr>
          <p:cNvSpPr txBox="1"/>
          <p:nvPr/>
        </p:nvSpPr>
        <p:spPr>
          <a:xfrm>
            <a:off x="9903038" y="3511670"/>
            <a:ext cx="689499" cy="338554"/>
          </a:xfrm>
          <a:prstGeom prst="rect">
            <a:avLst/>
          </a:prstGeom>
          <a:noFill/>
        </p:spPr>
        <p:txBody>
          <a:bodyPr wrap="square" rtlCol="0">
            <a:spAutoFit/>
          </a:bodyPr>
          <a:lstStyle/>
          <a:p>
            <a:r>
              <a:rPr lang="en-US" sz="1600" b="1" dirty="0"/>
              <a:t>A/B</a:t>
            </a:r>
          </a:p>
        </p:txBody>
      </p:sp>
      <p:sp>
        <p:nvSpPr>
          <p:cNvPr id="17" name="TextBox 16">
            <a:extLst>
              <a:ext uri="{FF2B5EF4-FFF2-40B4-BE49-F238E27FC236}">
                <a16:creationId xmlns:a16="http://schemas.microsoft.com/office/drawing/2014/main" id="{6A330400-4856-B1C7-FD98-579330890BCE}"/>
              </a:ext>
            </a:extLst>
          </p:cNvPr>
          <p:cNvSpPr txBox="1"/>
          <p:nvPr/>
        </p:nvSpPr>
        <p:spPr>
          <a:xfrm>
            <a:off x="3616465" y="5413604"/>
            <a:ext cx="4837147" cy="646331"/>
          </a:xfrm>
          <a:prstGeom prst="rect">
            <a:avLst/>
          </a:prstGeom>
          <a:noFill/>
        </p:spPr>
        <p:txBody>
          <a:bodyPr wrap="square" rtlCol="0">
            <a:spAutoFit/>
          </a:bodyPr>
          <a:lstStyle/>
          <a:p>
            <a:r>
              <a:rPr lang="en-US" dirty="0"/>
              <a:t>Here, all the considered images are of gray level and their intensity value ranges from 0…….255</a:t>
            </a:r>
          </a:p>
        </p:txBody>
      </p:sp>
      <p:sp>
        <p:nvSpPr>
          <p:cNvPr id="18" name="Date Placeholder 17">
            <a:extLst>
              <a:ext uri="{FF2B5EF4-FFF2-40B4-BE49-F238E27FC236}">
                <a16:creationId xmlns:a16="http://schemas.microsoft.com/office/drawing/2014/main" id="{E0A65DDB-EEFB-75BB-0EF7-8932428CE829}"/>
              </a:ext>
            </a:extLst>
          </p:cNvPr>
          <p:cNvSpPr>
            <a:spLocks noGrp="1"/>
          </p:cNvSpPr>
          <p:nvPr>
            <p:ph type="dt" sz="half" idx="10"/>
          </p:nvPr>
        </p:nvSpPr>
        <p:spPr/>
        <p:txBody>
          <a:bodyPr/>
          <a:lstStyle/>
          <a:p>
            <a:fld id="{2A19BA7A-BBC6-42F5-84BC-402497E1ABC8}" type="datetime1">
              <a:rPr lang="en-US" smtClean="0"/>
              <a:t>3/12/2023</a:t>
            </a:fld>
            <a:endParaRPr lang="en-US"/>
          </a:p>
        </p:txBody>
      </p:sp>
      <p:sp>
        <p:nvSpPr>
          <p:cNvPr id="19" name="Footer Placeholder 18">
            <a:extLst>
              <a:ext uri="{FF2B5EF4-FFF2-40B4-BE49-F238E27FC236}">
                <a16:creationId xmlns:a16="http://schemas.microsoft.com/office/drawing/2014/main" id="{F60F5A7D-536E-801B-D3DB-8E3869633A25}"/>
              </a:ext>
            </a:extLst>
          </p:cNvPr>
          <p:cNvSpPr>
            <a:spLocks noGrp="1"/>
          </p:cNvSpPr>
          <p:nvPr>
            <p:ph type="ftr" sz="quarter" idx="11"/>
          </p:nvPr>
        </p:nvSpPr>
        <p:spPr/>
        <p:txBody>
          <a:bodyPr/>
          <a:lstStyle/>
          <a:p>
            <a:r>
              <a:rPr lang="en-US"/>
              <a:t>Mathematical Tools Used in Digital Image Processing</a:t>
            </a:r>
          </a:p>
        </p:txBody>
      </p:sp>
      <p:sp>
        <p:nvSpPr>
          <p:cNvPr id="20" name="Slide Number Placeholder 19">
            <a:extLst>
              <a:ext uri="{FF2B5EF4-FFF2-40B4-BE49-F238E27FC236}">
                <a16:creationId xmlns:a16="http://schemas.microsoft.com/office/drawing/2014/main" id="{947E9E62-8895-74C9-7D76-99EEC8E4ABCC}"/>
              </a:ext>
            </a:extLst>
          </p:cNvPr>
          <p:cNvSpPr>
            <a:spLocks noGrp="1"/>
          </p:cNvSpPr>
          <p:nvPr>
            <p:ph type="sldNum" sz="quarter" idx="12"/>
          </p:nvPr>
        </p:nvSpPr>
        <p:spPr/>
        <p:txBody>
          <a:bodyPr/>
          <a:lstStyle/>
          <a:p>
            <a:fld id="{6AACA9C9-CED9-4A10-979B-54DBF32CAC74}" type="slidenum">
              <a:rPr lang="en-US" smtClean="0"/>
              <a:t>13</a:t>
            </a:fld>
            <a:endParaRPr lang="en-US"/>
          </a:p>
        </p:txBody>
      </p:sp>
    </p:spTree>
    <p:extLst>
      <p:ext uri="{BB962C8B-B14F-4D97-AF65-F5344CB8AC3E}">
        <p14:creationId xmlns:p14="http://schemas.microsoft.com/office/powerpoint/2010/main" val="24696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04AE9AB1-5263-47AB-7A49-2C8378B4F93E}"/>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48132" name="TextBox 5">
            <a:extLst>
              <a:ext uri="{FF2B5EF4-FFF2-40B4-BE49-F238E27FC236}">
                <a16:creationId xmlns:a16="http://schemas.microsoft.com/office/drawing/2014/main" id="{B519ECE7-E306-5A10-30F0-2150DFF16CFB}"/>
              </a:ext>
            </a:extLst>
          </p:cNvPr>
          <p:cNvSpPr txBox="1">
            <a:spLocks noChangeArrowheads="1"/>
          </p:cNvSpPr>
          <p:nvPr/>
        </p:nvSpPr>
        <p:spPr bwMode="auto">
          <a:xfrm>
            <a:off x="1225485" y="1914526"/>
            <a:ext cx="9930195"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342900" indent="-342900" algn="just">
              <a:lnSpc>
                <a:spcPct val="150000"/>
              </a:lnSpc>
              <a:buFont typeface="Wingdings" panose="05000000000000000000" pitchFamily="2" charset="2"/>
              <a:buChar char="ü"/>
            </a:pPr>
            <a:r>
              <a:rPr lang="en-US" altLang="en-US" sz="2000" b="1" dirty="0">
                <a:latin typeface="+mj-lt"/>
              </a:rPr>
              <a:t>Example: </a:t>
            </a:r>
            <a:r>
              <a:rPr lang="en-US" altLang="en-US" sz="2000" dirty="0">
                <a:latin typeface="+mj-lt"/>
              </a:rPr>
              <a:t>Addition (averaging) of noisy images for noise reduction.</a:t>
            </a:r>
          </a:p>
          <a:p>
            <a:pPr marL="342900" indent="-342900" algn="just">
              <a:lnSpc>
                <a:spcPct val="150000"/>
              </a:lnSpc>
              <a:buFont typeface="Wingdings" panose="05000000000000000000" pitchFamily="2" charset="2"/>
              <a:buChar char="ü"/>
            </a:pPr>
            <a:r>
              <a:rPr lang="en-US" altLang="en-US" sz="2000" dirty="0">
                <a:latin typeface="+mj-lt"/>
              </a:rPr>
              <a:t>Used in</a:t>
            </a:r>
            <a:r>
              <a:rPr lang="en-US" altLang="en-US" sz="2000" b="1" dirty="0">
                <a:latin typeface="+mj-lt"/>
              </a:rPr>
              <a:t> image enhancement.</a:t>
            </a:r>
          </a:p>
          <a:p>
            <a:pPr marL="342900" indent="-342900" algn="just">
              <a:lnSpc>
                <a:spcPct val="150000"/>
              </a:lnSpc>
              <a:buFont typeface="Wingdings" panose="05000000000000000000" pitchFamily="2" charset="2"/>
              <a:buChar char="ü"/>
            </a:pPr>
            <a:r>
              <a:rPr lang="en-US" altLang="en-US" sz="2000" b="1" dirty="0">
                <a:latin typeface="+mj-lt"/>
              </a:rPr>
              <a:t>Image averaging is used in the field of astronomy.</a:t>
            </a:r>
          </a:p>
          <a:p>
            <a:pPr marL="342900" indent="-342900" algn="just">
              <a:lnSpc>
                <a:spcPct val="150000"/>
              </a:lnSpc>
              <a:buFont typeface="Wingdings" panose="05000000000000000000" pitchFamily="2" charset="2"/>
              <a:buChar char="ü"/>
            </a:pPr>
            <a:r>
              <a:rPr lang="en-US" sz="2000" dirty="0">
                <a:latin typeface="+mj-lt"/>
              </a:rPr>
              <a:t>Let g(</a:t>
            </a:r>
            <a:r>
              <a:rPr lang="en-US" sz="2000" dirty="0" err="1">
                <a:latin typeface="+mj-lt"/>
              </a:rPr>
              <a:t>x,y</a:t>
            </a:r>
            <a:r>
              <a:rPr lang="en-US" sz="2000" dirty="0">
                <a:latin typeface="+mj-lt"/>
              </a:rPr>
              <a:t>) denote a corrupted image formed by the addition of noise, </a:t>
            </a:r>
            <a:r>
              <a:rPr lang="el-GR" sz="2000" dirty="0">
                <a:latin typeface="+mj-lt"/>
                <a:cs typeface="Times New Roman"/>
              </a:rPr>
              <a:t>η</a:t>
            </a:r>
            <a:r>
              <a:rPr lang="en-US" sz="2000" dirty="0">
                <a:latin typeface="+mj-lt"/>
                <a:cs typeface="Times New Roman"/>
              </a:rPr>
              <a:t>(x, y) </a:t>
            </a:r>
            <a:r>
              <a:rPr lang="en-US" sz="2000" dirty="0">
                <a:latin typeface="+mj-lt"/>
              </a:rPr>
              <a:t>to a noiseless image f(</a:t>
            </a:r>
            <a:r>
              <a:rPr lang="en-US" sz="2000" dirty="0" err="1">
                <a:latin typeface="+mj-lt"/>
              </a:rPr>
              <a:t>x,y</a:t>
            </a:r>
            <a:r>
              <a:rPr lang="en-US" sz="2000" dirty="0">
                <a:latin typeface="+mj-lt"/>
              </a:rPr>
              <a:t>); that is,</a:t>
            </a:r>
          </a:p>
          <a:p>
            <a:pPr marL="342900" indent="-342900" algn="just">
              <a:buFontTx/>
              <a:buChar char="-"/>
            </a:pPr>
            <a:endParaRPr lang="en-US" altLang="en-US" sz="2000" b="1" dirty="0">
              <a:latin typeface="+mj-lt"/>
            </a:endParaRPr>
          </a:p>
        </p:txBody>
      </p:sp>
      <p:sp>
        <p:nvSpPr>
          <p:cNvPr id="4" name="Title 3">
            <a:extLst>
              <a:ext uri="{FF2B5EF4-FFF2-40B4-BE49-F238E27FC236}">
                <a16:creationId xmlns:a16="http://schemas.microsoft.com/office/drawing/2014/main" id="{1534CEA5-E535-4ECF-7622-9114AC81BBD0}"/>
              </a:ext>
            </a:extLst>
          </p:cNvPr>
          <p:cNvSpPr>
            <a:spLocks noGrp="1"/>
          </p:cNvSpPr>
          <p:nvPr>
            <p:ph type="title"/>
          </p:nvPr>
        </p:nvSpPr>
        <p:spPr/>
        <p:txBody>
          <a:bodyPr/>
          <a:lstStyle/>
          <a:p>
            <a:r>
              <a:rPr lang="en-US" sz="4800" b="1" dirty="0"/>
              <a:t>Arithmetic Operation (Addition)</a:t>
            </a:r>
            <a:endParaRPr lang="en-US" dirty="0"/>
          </a:p>
        </p:txBody>
      </p:sp>
      <p:graphicFrame>
        <p:nvGraphicFramePr>
          <p:cNvPr id="48136" name="Object 2">
            <a:extLst>
              <a:ext uri="{FF2B5EF4-FFF2-40B4-BE49-F238E27FC236}">
                <a16:creationId xmlns:a16="http://schemas.microsoft.com/office/drawing/2014/main" id="{B97702A4-41E8-0243-FA7F-120BE757EBED}"/>
              </a:ext>
            </a:extLst>
          </p:cNvPr>
          <p:cNvGraphicFramePr>
            <a:graphicFrameLocks noChangeAspect="1"/>
          </p:cNvGraphicFramePr>
          <p:nvPr>
            <p:extLst>
              <p:ext uri="{D42A27DB-BD31-4B8C-83A1-F6EECF244321}">
                <p14:modId xmlns:p14="http://schemas.microsoft.com/office/powerpoint/2010/main" val="1574222362"/>
              </p:ext>
            </p:extLst>
          </p:nvPr>
        </p:nvGraphicFramePr>
        <p:xfrm>
          <a:off x="4558030" y="4369369"/>
          <a:ext cx="3136900" cy="366713"/>
        </p:xfrm>
        <a:graphic>
          <a:graphicData uri="http://schemas.openxmlformats.org/presentationml/2006/ole">
            <mc:AlternateContent xmlns:mc="http://schemas.openxmlformats.org/markup-compatibility/2006">
              <mc:Choice xmlns:v="urn:schemas-microsoft-com:vml" Requires="v">
                <p:oleObj name="Equation" r:id="rId3" imgW="1739900" imgH="203200" progId="Equation.3">
                  <p:embed/>
                </p:oleObj>
              </mc:Choice>
              <mc:Fallback>
                <p:oleObj name="Equation" r:id="rId3" imgW="1739900" imgH="203200" progId="Equation.3">
                  <p:embed/>
                  <p:pic>
                    <p:nvPicPr>
                      <p:cNvPr id="48136" name="Object 2">
                        <a:extLst>
                          <a:ext uri="{FF2B5EF4-FFF2-40B4-BE49-F238E27FC236}">
                            <a16:creationId xmlns:a16="http://schemas.microsoft.com/office/drawing/2014/main" id="{B97702A4-41E8-0243-FA7F-120BE757E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030" y="4369369"/>
                        <a:ext cx="3136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F5E69BEE-0658-EA9E-CF30-1C3C2DD219D0}"/>
              </a:ext>
            </a:extLst>
          </p:cNvPr>
          <p:cNvSpPr txBox="1"/>
          <p:nvPr/>
        </p:nvSpPr>
        <p:spPr>
          <a:xfrm>
            <a:off x="1254086" y="5026618"/>
            <a:ext cx="9744788" cy="1289071"/>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US" sz="1800" b="0" i="0" dirty="0">
                <a:solidFill>
                  <a:srgbClr val="000000"/>
                </a:solidFill>
                <a:effectLst/>
                <a:latin typeface="+mj-lt"/>
              </a:rPr>
              <a:t>The objective of the following procedure is to reduce the noise content of the output image by adding a set of noisy input images, This is a technique used frequently for image enhancement.</a:t>
            </a:r>
            <a:r>
              <a:rPr lang="en-US" dirty="0">
                <a:latin typeface="+mj-lt"/>
              </a:rPr>
              <a:t> </a:t>
            </a:r>
            <a:br>
              <a:rPr lang="en-US" dirty="0"/>
            </a:br>
            <a:endParaRPr lang="en-US" dirty="0"/>
          </a:p>
        </p:txBody>
      </p:sp>
      <p:sp>
        <p:nvSpPr>
          <p:cNvPr id="2" name="Date Placeholder 1">
            <a:extLst>
              <a:ext uri="{FF2B5EF4-FFF2-40B4-BE49-F238E27FC236}">
                <a16:creationId xmlns:a16="http://schemas.microsoft.com/office/drawing/2014/main" id="{58B66D5C-C524-934B-8911-E2E6F4E8893B}"/>
              </a:ext>
            </a:extLst>
          </p:cNvPr>
          <p:cNvSpPr>
            <a:spLocks noGrp="1"/>
          </p:cNvSpPr>
          <p:nvPr>
            <p:ph type="dt" sz="half" idx="10"/>
          </p:nvPr>
        </p:nvSpPr>
        <p:spPr/>
        <p:txBody>
          <a:bodyPr/>
          <a:lstStyle/>
          <a:p>
            <a:fld id="{59E2896F-5907-4BFA-A9C3-2CCCE4C94EDA}" type="datetime1">
              <a:rPr lang="en-US" smtClean="0"/>
              <a:t>3/12/2023</a:t>
            </a:fld>
            <a:endParaRPr lang="en-US"/>
          </a:p>
        </p:txBody>
      </p:sp>
      <p:sp>
        <p:nvSpPr>
          <p:cNvPr id="3" name="Footer Placeholder 2">
            <a:extLst>
              <a:ext uri="{FF2B5EF4-FFF2-40B4-BE49-F238E27FC236}">
                <a16:creationId xmlns:a16="http://schemas.microsoft.com/office/drawing/2014/main" id="{BC26F1F2-8811-BF5C-4574-F68F499919FC}"/>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2066A60D-228F-D554-4883-6BAE4F96C3AE}"/>
              </a:ext>
            </a:extLst>
          </p:cNvPr>
          <p:cNvSpPr>
            <a:spLocks noGrp="1"/>
          </p:cNvSpPr>
          <p:nvPr>
            <p:ph type="sldNum" sz="quarter" idx="12"/>
          </p:nvPr>
        </p:nvSpPr>
        <p:spPr/>
        <p:txBody>
          <a:bodyPr/>
          <a:lstStyle/>
          <a:p>
            <a:fld id="{6AACA9C9-CED9-4A10-979B-54DBF32CAC74}" type="slidenum">
              <a:rPr lang="en-US" smtClean="0"/>
              <a:t>14</a:t>
            </a:fld>
            <a:endParaRPr lang="en-US"/>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AA5AF365-7AB2-C6F3-7D1C-B83274F84BA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4" name="Title 3">
            <a:extLst>
              <a:ext uri="{FF2B5EF4-FFF2-40B4-BE49-F238E27FC236}">
                <a16:creationId xmlns:a16="http://schemas.microsoft.com/office/drawing/2014/main" id="{34C5A83A-47B4-C84D-7FF3-B591AF422902}"/>
              </a:ext>
            </a:extLst>
          </p:cNvPr>
          <p:cNvSpPr>
            <a:spLocks noGrp="1"/>
          </p:cNvSpPr>
          <p:nvPr>
            <p:ph type="title"/>
          </p:nvPr>
        </p:nvSpPr>
        <p:spPr/>
        <p:txBody>
          <a:bodyPr/>
          <a:lstStyle/>
          <a:p>
            <a:r>
              <a:rPr lang="en-US" sz="4800" b="1" dirty="0"/>
              <a:t>Arithmetic Operation (Addition)</a:t>
            </a:r>
            <a:endParaRPr lang="en-US" dirty="0"/>
          </a:p>
        </p:txBody>
      </p:sp>
      <p:pic>
        <p:nvPicPr>
          <p:cNvPr id="7" name="Picture 6">
            <a:extLst>
              <a:ext uri="{FF2B5EF4-FFF2-40B4-BE49-F238E27FC236}">
                <a16:creationId xmlns:a16="http://schemas.microsoft.com/office/drawing/2014/main" id="{E4A9E314-689D-754F-1CA6-F035C23D94D4}"/>
              </a:ext>
            </a:extLst>
          </p:cNvPr>
          <p:cNvPicPr>
            <a:picLocks noChangeAspect="1"/>
          </p:cNvPicPr>
          <p:nvPr/>
        </p:nvPicPr>
        <p:blipFill>
          <a:blip r:embed="rId3"/>
          <a:stretch>
            <a:fillRect/>
          </a:stretch>
        </p:blipFill>
        <p:spPr>
          <a:xfrm>
            <a:off x="1852612" y="1845734"/>
            <a:ext cx="8486775" cy="3810348"/>
          </a:xfrm>
          <a:prstGeom prst="rect">
            <a:avLst/>
          </a:prstGeom>
        </p:spPr>
      </p:pic>
      <p:sp>
        <p:nvSpPr>
          <p:cNvPr id="12" name="TextBox 11">
            <a:extLst>
              <a:ext uri="{FF2B5EF4-FFF2-40B4-BE49-F238E27FC236}">
                <a16:creationId xmlns:a16="http://schemas.microsoft.com/office/drawing/2014/main" id="{64E9C832-DC70-AE1E-8EDC-E8819E92702F}"/>
              </a:ext>
            </a:extLst>
          </p:cNvPr>
          <p:cNvSpPr txBox="1"/>
          <p:nvPr/>
        </p:nvSpPr>
        <p:spPr>
          <a:xfrm>
            <a:off x="1660312" y="5764456"/>
            <a:ext cx="9026951" cy="646331"/>
          </a:xfrm>
          <a:prstGeom prst="rect">
            <a:avLst/>
          </a:prstGeom>
          <a:noFill/>
        </p:spPr>
        <p:txBody>
          <a:bodyPr wrap="square">
            <a:spAutoFit/>
          </a:bodyPr>
          <a:lstStyle/>
          <a:p>
            <a:pPr algn="just"/>
            <a:r>
              <a:rPr lang="en-US" sz="1200" b="1" i="0" dirty="0">
                <a:solidFill>
                  <a:srgbClr val="000000"/>
                </a:solidFill>
                <a:effectLst/>
                <a:latin typeface="+mj-lt"/>
              </a:rPr>
              <a:t>Figure 1: </a:t>
            </a:r>
            <a:r>
              <a:rPr lang="en-US" sz="1200" b="0" i="0" dirty="0">
                <a:solidFill>
                  <a:srgbClr val="000000"/>
                </a:solidFill>
                <a:effectLst/>
                <a:latin typeface="+mj-lt"/>
              </a:rPr>
              <a:t>(a) Sample noisy image of the Sombrero Galaxy. (b)-(f) Result of averaging 10, 50, 100, 500, and 1,000 noisy images, respectively.</a:t>
            </a:r>
            <a:br>
              <a:rPr lang="en-US" sz="1200" b="0" i="0" dirty="0">
                <a:solidFill>
                  <a:srgbClr val="000000"/>
                </a:solidFill>
                <a:effectLst/>
                <a:latin typeface="+mj-lt"/>
              </a:rPr>
            </a:br>
            <a:r>
              <a:rPr lang="en-US" sz="1200" b="0" i="0" dirty="0">
                <a:solidFill>
                  <a:srgbClr val="000000"/>
                </a:solidFill>
                <a:effectLst/>
                <a:latin typeface="+mj-lt"/>
              </a:rPr>
              <a:t>All images are of size pixels, and all were scaled so that their intensities would span the full [0, 255] intensity scale.</a:t>
            </a:r>
            <a:r>
              <a:rPr lang="en-US" sz="1200" dirty="0">
                <a:latin typeface="+mj-lt"/>
              </a:rPr>
              <a:t> </a:t>
            </a:r>
            <a:br>
              <a:rPr lang="en-US" sz="1200" dirty="0">
                <a:latin typeface="+mj-lt"/>
              </a:rPr>
            </a:br>
            <a:endParaRPr lang="en-US" sz="1200" dirty="0">
              <a:latin typeface="+mj-lt"/>
            </a:endParaRPr>
          </a:p>
        </p:txBody>
      </p:sp>
      <p:sp>
        <p:nvSpPr>
          <p:cNvPr id="2" name="Date Placeholder 1">
            <a:extLst>
              <a:ext uri="{FF2B5EF4-FFF2-40B4-BE49-F238E27FC236}">
                <a16:creationId xmlns:a16="http://schemas.microsoft.com/office/drawing/2014/main" id="{547D5536-AF59-83FD-9403-89E2BDF6DD83}"/>
              </a:ext>
            </a:extLst>
          </p:cNvPr>
          <p:cNvSpPr>
            <a:spLocks noGrp="1"/>
          </p:cNvSpPr>
          <p:nvPr>
            <p:ph type="dt" sz="half" idx="10"/>
          </p:nvPr>
        </p:nvSpPr>
        <p:spPr/>
        <p:txBody>
          <a:bodyPr/>
          <a:lstStyle/>
          <a:p>
            <a:fld id="{29B66857-D6FC-4532-9BAF-AF77834499FB}" type="datetime1">
              <a:rPr lang="en-US" smtClean="0"/>
              <a:t>3/12/2023</a:t>
            </a:fld>
            <a:endParaRPr lang="en-US"/>
          </a:p>
        </p:txBody>
      </p:sp>
      <p:sp>
        <p:nvSpPr>
          <p:cNvPr id="3" name="Footer Placeholder 2">
            <a:extLst>
              <a:ext uri="{FF2B5EF4-FFF2-40B4-BE49-F238E27FC236}">
                <a16:creationId xmlns:a16="http://schemas.microsoft.com/office/drawing/2014/main" id="{A2EC56A7-3046-A455-DB26-E2995CBD8787}"/>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42F22861-10EB-33D9-2033-435D3FF7D669}"/>
              </a:ext>
            </a:extLst>
          </p:cNvPr>
          <p:cNvSpPr>
            <a:spLocks noGrp="1"/>
          </p:cNvSpPr>
          <p:nvPr>
            <p:ph type="sldNum" sz="quarter" idx="12"/>
          </p:nvPr>
        </p:nvSpPr>
        <p:spPr/>
        <p:txBody>
          <a:bodyPr/>
          <a:lstStyle/>
          <a:p>
            <a:fld id="{6AACA9C9-CED9-4A10-979B-54DBF32CAC74}" type="slidenum">
              <a:rPr lang="en-US" smtClean="0"/>
              <a:t>15</a:t>
            </a:fld>
            <a:endParaRPr lang="en-US"/>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E54729F6-BFEB-5629-3837-3F2457C28BB9}"/>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52228" name="TextBox 5">
            <a:extLst>
              <a:ext uri="{FF2B5EF4-FFF2-40B4-BE49-F238E27FC236}">
                <a16:creationId xmlns:a16="http://schemas.microsoft.com/office/drawing/2014/main" id="{DCC781AE-26A2-33A7-1EEF-4CBEB2EF57E3}"/>
              </a:ext>
            </a:extLst>
          </p:cNvPr>
          <p:cNvSpPr txBox="1">
            <a:spLocks noChangeArrowheads="1"/>
          </p:cNvSpPr>
          <p:nvPr/>
        </p:nvSpPr>
        <p:spPr bwMode="auto">
          <a:xfrm>
            <a:off x="1225485" y="1914525"/>
            <a:ext cx="882339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latin typeface="+mj-lt"/>
              </a:rPr>
              <a:t>The mean of a sample is</a:t>
            </a:r>
          </a:p>
        </p:txBody>
      </p:sp>
      <p:sp>
        <p:nvSpPr>
          <p:cNvPr id="2" name="Title 1">
            <a:extLst>
              <a:ext uri="{FF2B5EF4-FFF2-40B4-BE49-F238E27FC236}">
                <a16:creationId xmlns:a16="http://schemas.microsoft.com/office/drawing/2014/main" id="{851B2B9F-761A-46CA-3044-D04EA250B6CA}"/>
              </a:ext>
            </a:extLst>
          </p:cNvPr>
          <p:cNvSpPr>
            <a:spLocks noGrp="1"/>
          </p:cNvSpPr>
          <p:nvPr>
            <p:ph type="title"/>
          </p:nvPr>
        </p:nvSpPr>
        <p:spPr/>
        <p:txBody>
          <a:bodyPr/>
          <a:lstStyle/>
          <a:p>
            <a:r>
              <a:rPr lang="en-US" sz="4800" b="1" dirty="0"/>
              <a:t>Arithmetic Operation</a:t>
            </a:r>
            <a:endParaRPr lang="en-US" dirty="0"/>
          </a:p>
        </p:txBody>
      </p:sp>
      <p:graphicFrame>
        <p:nvGraphicFramePr>
          <p:cNvPr id="52231" name="Object 4">
            <a:extLst>
              <a:ext uri="{FF2B5EF4-FFF2-40B4-BE49-F238E27FC236}">
                <a16:creationId xmlns:a16="http://schemas.microsoft.com/office/drawing/2014/main" id="{48F2EDF4-1B72-A714-5887-2D177B2F2A45}"/>
              </a:ext>
            </a:extLst>
          </p:cNvPr>
          <p:cNvGraphicFramePr>
            <a:graphicFrameLocks noChangeAspect="1"/>
          </p:cNvGraphicFramePr>
          <p:nvPr>
            <p:extLst>
              <p:ext uri="{D42A27DB-BD31-4B8C-83A1-F6EECF244321}">
                <p14:modId xmlns:p14="http://schemas.microsoft.com/office/powerpoint/2010/main" val="4165050931"/>
              </p:ext>
            </p:extLst>
          </p:nvPr>
        </p:nvGraphicFramePr>
        <p:xfrm>
          <a:off x="5194301" y="2320828"/>
          <a:ext cx="1117600" cy="957262"/>
        </p:xfrm>
        <a:graphic>
          <a:graphicData uri="http://schemas.openxmlformats.org/presentationml/2006/ole">
            <mc:AlternateContent xmlns:mc="http://schemas.openxmlformats.org/markup-compatibility/2006">
              <mc:Choice xmlns:v="urn:schemas-microsoft-com:vml" Requires="v">
                <p:oleObj name="Equation" r:id="rId3" imgW="710891" imgH="609336" progId="Equation.3">
                  <p:embed/>
                </p:oleObj>
              </mc:Choice>
              <mc:Fallback>
                <p:oleObj name="Equation" r:id="rId3" imgW="710891" imgH="609336" progId="Equation.3">
                  <p:embed/>
                  <p:pic>
                    <p:nvPicPr>
                      <p:cNvPr id="52231" name="Object 4">
                        <a:extLst>
                          <a:ext uri="{FF2B5EF4-FFF2-40B4-BE49-F238E27FC236}">
                            <a16:creationId xmlns:a16="http://schemas.microsoft.com/office/drawing/2014/main" id="{48F2EDF4-1B72-A714-5887-2D177B2F2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301" y="2320828"/>
                        <a:ext cx="1117600"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19">
            <a:extLst>
              <a:ext uri="{FF2B5EF4-FFF2-40B4-BE49-F238E27FC236}">
                <a16:creationId xmlns:a16="http://schemas.microsoft.com/office/drawing/2014/main" id="{67E8F556-B967-2218-485D-F49935AB2D99}"/>
              </a:ext>
            </a:extLst>
          </p:cNvPr>
          <p:cNvSpPr/>
          <p:nvPr/>
        </p:nvSpPr>
        <p:spPr>
          <a:xfrm>
            <a:off x="2102167" y="3546476"/>
            <a:ext cx="8048625" cy="368300"/>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solidFill>
                  <a:srgbClr val="C00000"/>
                </a:solidFill>
              </a:rPr>
              <a:t>Mean does not tell us a lot about the data except for a sort of middle point.</a:t>
            </a:r>
          </a:p>
        </p:txBody>
      </p:sp>
      <p:sp>
        <p:nvSpPr>
          <p:cNvPr id="11" name="TextBox 10">
            <a:extLst>
              <a:ext uri="{FF2B5EF4-FFF2-40B4-BE49-F238E27FC236}">
                <a16:creationId xmlns:a16="http://schemas.microsoft.com/office/drawing/2014/main" id="{FA75DB0F-9FE0-55F6-0146-DB3CF6707941}"/>
              </a:ext>
            </a:extLst>
          </p:cNvPr>
          <p:cNvSpPr txBox="1"/>
          <p:nvPr/>
        </p:nvSpPr>
        <p:spPr>
          <a:xfrm>
            <a:off x="2295526" y="4402832"/>
            <a:ext cx="3457575" cy="64611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X = [0 8 12 20]</a:t>
            </a:r>
          </a:p>
          <a:p>
            <a:pPr algn="ctr">
              <a:defRPr/>
            </a:pPr>
            <a:r>
              <a:rPr lang="en-US" dirty="0"/>
              <a:t>Mean = 10</a:t>
            </a:r>
          </a:p>
        </p:txBody>
      </p:sp>
      <p:sp>
        <p:nvSpPr>
          <p:cNvPr id="13" name="TextBox 12">
            <a:extLst>
              <a:ext uri="{FF2B5EF4-FFF2-40B4-BE49-F238E27FC236}">
                <a16:creationId xmlns:a16="http://schemas.microsoft.com/office/drawing/2014/main" id="{6FC72AE4-9B5F-9BD8-15CE-5EED718A6BC9}"/>
              </a:ext>
            </a:extLst>
          </p:cNvPr>
          <p:cNvSpPr txBox="1"/>
          <p:nvPr/>
        </p:nvSpPr>
        <p:spPr>
          <a:xfrm>
            <a:off x="6438899" y="4402831"/>
            <a:ext cx="3457575" cy="64611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Y = [8 9 11 12]</a:t>
            </a:r>
          </a:p>
          <a:p>
            <a:pPr algn="ctr">
              <a:defRPr/>
            </a:pPr>
            <a:r>
              <a:rPr lang="en-US" dirty="0"/>
              <a:t>Mean = 10</a:t>
            </a:r>
          </a:p>
        </p:txBody>
      </p:sp>
      <p:sp>
        <p:nvSpPr>
          <p:cNvPr id="14" name="TextBox 13">
            <a:extLst>
              <a:ext uri="{FF2B5EF4-FFF2-40B4-BE49-F238E27FC236}">
                <a16:creationId xmlns:a16="http://schemas.microsoft.com/office/drawing/2014/main" id="{ABF9C1C5-AE30-F82C-E3FB-4DCEC84ED68D}"/>
              </a:ext>
            </a:extLst>
          </p:cNvPr>
          <p:cNvSpPr txBox="1"/>
          <p:nvPr/>
        </p:nvSpPr>
        <p:spPr>
          <a:xfrm>
            <a:off x="4367212" y="5354004"/>
            <a:ext cx="3457575" cy="369888"/>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What is different about two sets?</a:t>
            </a:r>
          </a:p>
        </p:txBody>
      </p:sp>
      <p:sp>
        <p:nvSpPr>
          <p:cNvPr id="3" name="Date Placeholder 2">
            <a:extLst>
              <a:ext uri="{FF2B5EF4-FFF2-40B4-BE49-F238E27FC236}">
                <a16:creationId xmlns:a16="http://schemas.microsoft.com/office/drawing/2014/main" id="{E845290B-30D7-B79C-A234-279DA803C9B4}"/>
              </a:ext>
            </a:extLst>
          </p:cNvPr>
          <p:cNvSpPr>
            <a:spLocks noGrp="1"/>
          </p:cNvSpPr>
          <p:nvPr>
            <p:ph type="dt" sz="half" idx="10"/>
          </p:nvPr>
        </p:nvSpPr>
        <p:spPr/>
        <p:txBody>
          <a:bodyPr/>
          <a:lstStyle/>
          <a:p>
            <a:fld id="{F5C68CAC-B5F3-4C6D-AD78-EB6DBFF40A44}" type="datetime1">
              <a:rPr lang="en-US" smtClean="0"/>
              <a:t>3/12/2023</a:t>
            </a:fld>
            <a:endParaRPr lang="en-US"/>
          </a:p>
        </p:txBody>
      </p:sp>
      <p:sp>
        <p:nvSpPr>
          <p:cNvPr id="4" name="Footer Placeholder 3">
            <a:extLst>
              <a:ext uri="{FF2B5EF4-FFF2-40B4-BE49-F238E27FC236}">
                <a16:creationId xmlns:a16="http://schemas.microsoft.com/office/drawing/2014/main" id="{BE98C9BA-AC33-FDE3-06D5-D2B2D95E4491}"/>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43D73500-94C8-3F4D-40FB-6104D82CB543}"/>
              </a:ext>
            </a:extLst>
          </p:cNvPr>
          <p:cNvSpPr>
            <a:spLocks noGrp="1"/>
          </p:cNvSpPr>
          <p:nvPr>
            <p:ph type="sldNum" sz="quarter" idx="12"/>
          </p:nvPr>
        </p:nvSpPr>
        <p:spPr/>
        <p:txBody>
          <a:bodyPr/>
          <a:lstStyle/>
          <a:p>
            <a:fld id="{6AACA9C9-CED9-4A10-979B-54DBF32CAC74}" type="slidenum">
              <a:rPr lang="en-US" smtClean="0"/>
              <a:t>16</a:t>
            </a:fld>
            <a:endParaRPr lang="en-US"/>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830642B4-DCD4-EDDF-2CF5-BF6E036A0680}"/>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54276" name="TextBox 5">
            <a:extLst>
              <a:ext uri="{FF2B5EF4-FFF2-40B4-BE49-F238E27FC236}">
                <a16:creationId xmlns:a16="http://schemas.microsoft.com/office/drawing/2014/main" id="{F4622182-591E-F45A-F206-AE5182DE60F1}"/>
              </a:ext>
            </a:extLst>
          </p:cNvPr>
          <p:cNvSpPr txBox="1">
            <a:spLocks noChangeArrowheads="1"/>
          </p:cNvSpPr>
          <p:nvPr/>
        </p:nvSpPr>
        <p:spPr bwMode="auto">
          <a:xfrm>
            <a:off x="1097280" y="1886138"/>
            <a:ext cx="780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latin typeface="+mj-lt"/>
              </a:rPr>
              <a:t>The standard deviation of a sample is,</a:t>
            </a:r>
          </a:p>
        </p:txBody>
      </p:sp>
      <p:sp>
        <p:nvSpPr>
          <p:cNvPr id="2" name="Title 1">
            <a:extLst>
              <a:ext uri="{FF2B5EF4-FFF2-40B4-BE49-F238E27FC236}">
                <a16:creationId xmlns:a16="http://schemas.microsoft.com/office/drawing/2014/main" id="{B8633717-48EF-DF5E-A9A2-D4DF3CBA9C73}"/>
              </a:ext>
            </a:extLst>
          </p:cNvPr>
          <p:cNvSpPr>
            <a:spLocks noGrp="1"/>
          </p:cNvSpPr>
          <p:nvPr>
            <p:ph type="title"/>
          </p:nvPr>
        </p:nvSpPr>
        <p:spPr/>
        <p:txBody>
          <a:bodyPr/>
          <a:lstStyle/>
          <a:p>
            <a:r>
              <a:rPr lang="en-US" sz="4800" b="1" dirty="0"/>
              <a:t>Arithmetic Operation</a:t>
            </a:r>
            <a:endParaRPr lang="en-US" dirty="0"/>
          </a:p>
        </p:txBody>
      </p:sp>
      <p:graphicFrame>
        <p:nvGraphicFramePr>
          <p:cNvPr id="54279" name="Object 4">
            <a:extLst>
              <a:ext uri="{FF2B5EF4-FFF2-40B4-BE49-F238E27FC236}">
                <a16:creationId xmlns:a16="http://schemas.microsoft.com/office/drawing/2014/main" id="{691952D7-B30E-4C50-0342-0DB3A8EA0D0A}"/>
              </a:ext>
            </a:extLst>
          </p:cNvPr>
          <p:cNvGraphicFramePr>
            <a:graphicFrameLocks noChangeAspect="1"/>
          </p:cNvGraphicFramePr>
          <p:nvPr>
            <p:extLst>
              <p:ext uri="{D42A27DB-BD31-4B8C-83A1-F6EECF244321}">
                <p14:modId xmlns:p14="http://schemas.microsoft.com/office/powerpoint/2010/main" val="4054030519"/>
              </p:ext>
            </p:extLst>
          </p:nvPr>
        </p:nvGraphicFramePr>
        <p:xfrm>
          <a:off x="4071144" y="2352936"/>
          <a:ext cx="4049712" cy="1016000"/>
        </p:xfrm>
        <a:graphic>
          <a:graphicData uri="http://schemas.openxmlformats.org/presentationml/2006/ole">
            <mc:AlternateContent xmlns:mc="http://schemas.openxmlformats.org/markup-compatibility/2006">
              <mc:Choice xmlns:v="urn:schemas-microsoft-com:vml" Requires="v">
                <p:oleObj name="Equation" r:id="rId3" imgW="2578100" imgH="647700" progId="Equation.3">
                  <p:embed/>
                </p:oleObj>
              </mc:Choice>
              <mc:Fallback>
                <p:oleObj name="Equation" r:id="rId3" imgW="2578100" imgH="647700" progId="Equation.3">
                  <p:embed/>
                  <p:pic>
                    <p:nvPicPr>
                      <p:cNvPr id="54279" name="Object 4">
                        <a:extLst>
                          <a:ext uri="{FF2B5EF4-FFF2-40B4-BE49-F238E27FC236}">
                            <a16:creationId xmlns:a16="http://schemas.microsoft.com/office/drawing/2014/main" id="{691952D7-B30E-4C50-0342-0DB3A8EA0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1144" y="2352936"/>
                        <a:ext cx="4049712"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19">
            <a:extLst>
              <a:ext uri="{FF2B5EF4-FFF2-40B4-BE49-F238E27FC236}">
                <a16:creationId xmlns:a16="http://schemas.microsoft.com/office/drawing/2014/main" id="{60D1C0E0-9CBD-D342-0027-F65C9112FC52}"/>
              </a:ext>
            </a:extLst>
          </p:cNvPr>
          <p:cNvSpPr/>
          <p:nvPr/>
        </p:nvSpPr>
        <p:spPr>
          <a:xfrm>
            <a:off x="2136775" y="3629156"/>
            <a:ext cx="8048625" cy="368300"/>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solidFill>
                  <a:srgbClr val="C00000"/>
                </a:solidFill>
              </a:rPr>
              <a:t>Why are we using n-1 and not n?</a:t>
            </a:r>
          </a:p>
        </p:txBody>
      </p:sp>
      <p:sp>
        <p:nvSpPr>
          <p:cNvPr id="14" name="TextBox 13">
            <a:extLst>
              <a:ext uri="{FF2B5EF4-FFF2-40B4-BE49-F238E27FC236}">
                <a16:creationId xmlns:a16="http://schemas.microsoft.com/office/drawing/2014/main" id="{9AA87D6A-4AD0-EA40-19BF-51A53ECEAC45}"/>
              </a:ext>
            </a:extLst>
          </p:cNvPr>
          <p:cNvSpPr txBox="1"/>
          <p:nvPr/>
        </p:nvSpPr>
        <p:spPr>
          <a:xfrm>
            <a:off x="2441575" y="4908623"/>
            <a:ext cx="7981950" cy="92392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just">
              <a:defRPr/>
            </a:pPr>
            <a:r>
              <a:rPr lang="en-US" b="1" dirty="0"/>
              <a:t>Because we take a subset of the real world and this value represents the closer to the standard deviation. If we can take full sample then we can use n instead of n-1.</a:t>
            </a:r>
          </a:p>
        </p:txBody>
      </p:sp>
      <p:sp>
        <p:nvSpPr>
          <p:cNvPr id="3" name="Date Placeholder 2">
            <a:extLst>
              <a:ext uri="{FF2B5EF4-FFF2-40B4-BE49-F238E27FC236}">
                <a16:creationId xmlns:a16="http://schemas.microsoft.com/office/drawing/2014/main" id="{8688A93D-FAE8-C9EE-B99B-386FD4EDC61A}"/>
              </a:ext>
            </a:extLst>
          </p:cNvPr>
          <p:cNvSpPr>
            <a:spLocks noGrp="1"/>
          </p:cNvSpPr>
          <p:nvPr>
            <p:ph type="dt" sz="half" idx="10"/>
          </p:nvPr>
        </p:nvSpPr>
        <p:spPr/>
        <p:txBody>
          <a:bodyPr/>
          <a:lstStyle/>
          <a:p>
            <a:fld id="{7C010A89-B6E2-4180-8D8E-2098F811F6C7}" type="datetime1">
              <a:rPr lang="en-US" smtClean="0"/>
              <a:t>3/12/2023</a:t>
            </a:fld>
            <a:endParaRPr lang="en-US"/>
          </a:p>
        </p:txBody>
      </p:sp>
      <p:sp>
        <p:nvSpPr>
          <p:cNvPr id="4" name="Footer Placeholder 3">
            <a:extLst>
              <a:ext uri="{FF2B5EF4-FFF2-40B4-BE49-F238E27FC236}">
                <a16:creationId xmlns:a16="http://schemas.microsoft.com/office/drawing/2014/main" id="{4C4D5FB5-9E6C-C348-0F19-42A88AC6CE74}"/>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C520D3B2-A71B-7803-08ED-F0E6EF07EF92}"/>
              </a:ext>
            </a:extLst>
          </p:cNvPr>
          <p:cNvSpPr>
            <a:spLocks noGrp="1"/>
          </p:cNvSpPr>
          <p:nvPr>
            <p:ph type="sldNum" sz="quarter" idx="12"/>
          </p:nvPr>
        </p:nvSpPr>
        <p:spPr/>
        <p:txBody>
          <a:bodyPr/>
          <a:lstStyle/>
          <a:p>
            <a:fld id="{6AACA9C9-CED9-4A10-979B-54DBF32CAC74}" type="slidenum">
              <a:rPr lang="en-US" smtClean="0"/>
              <a:t>17</a:t>
            </a:fld>
            <a:endParaRPr lang="en-US"/>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8A89DE66-644F-CAE1-EA93-85B93237E057}"/>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FC581111-2963-5315-371C-55DFEA8BCA40}"/>
              </a:ext>
            </a:extLst>
          </p:cNvPr>
          <p:cNvSpPr>
            <a:spLocks noGrp="1"/>
          </p:cNvSpPr>
          <p:nvPr>
            <p:ph type="title"/>
          </p:nvPr>
        </p:nvSpPr>
        <p:spPr/>
        <p:txBody>
          <a:bodyPr/>
          <a:lstStyle/>
          <a:p>
            <a:r>
              <a:rPr lang="en-US" sz="4800" b="1" dirty="0"/>
              <a:t>Arithmetic Operation</a:t>
            </a:r>
            <a:endParaRPr lang="en-US" dirty="0"/>
          </a:p>
        </p:txBody>
      </p:sp>
      <p:sp>
        <p:nvSpPr>
          <p:cNvPr id="11" name="TextBox 10">
            <a:extLst>
              <a:ext uri="{FF2B5EF4-FFF2-40B4-BE49-F238E27FC236}">
                <a16:creationId xmlns:a16="http://schemas.microsoft.com/office/drawing/2014/main" id="{0C2CB579-ABE6-2341-E024-42AB457BBEAA}"/>
              </a:ext>
            </a:extLst>
          </p:cNvPr>
          <p:cNvSpPr txBox="1"/>
          <p:nvPr/>
        </p:nvSpPr>
        <p:spPr>
          <a:xfrm>
            <a:off x="2171701" y="2447926"/>
            <a:ext cx="3457575" cy="92392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X = [0 8 12 20]</a:t>
            </a:r>
          </a:p>
          <a:p>
            <a:pPr algn="ctr">
              <a:defRPr/>
            </a:pPr>
            <a:r>
              <a:rPr lang="en-US" dirty="0"/>
              <a:t>Mean – 10</a:t>
            </a:r>
          </a:p>
          <a:p>
            <a:pPr algn="ctr">
              <a:defRPr/>
            </a:pPr>
            <a:r>
              <a:rPr lang="en-US" dirty="0"/>
              <a:t>Standard Deviation </a:t>
            </a:r>
            <a:r>
              <a:rPr lang="en-US" dirty="0">
                <a:latin typeface="Times New Roman"/>
                <a:cs typeface="Times New Roman"/>
              </a:rPr>
              <a:t>~</a:t>
            </a:r>
            <a:r>
              <a:rPr lang="en-US" dirty="0"/>
              <a:t> 8.33</a:t>
            </a:r>
          </a:p>
        </p:txBody>
      </p:sp>
      <p:sp>
        <p:nvSpPr>
          <p:cNvPr id="13" name="TextBox 12">
            <a:extLst>
              <a:ext uri="{FF2B5EF4-FFF2-40B4-BE49-F238E27FC236}">
                <a16:creationId xmlns:a16="http://schemas.microsoft.com/office/drawing/2014/main" id="{4A0FAFBF-FE5B-9E6A-BB16-D0B46C0C247B}"/>
              </a:ext>
            </a:extLst>
          </p:cNvPr>
          <p:cNvSpPr txBox="1"/>
          <p:nvPr/>
        </p:nvSpPr>
        <p:spPr>
          <a:xfrm>
            <a:off x="6238876" y="2447926"/>
            <a:ext cx="3457575" cy="92392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Y = [8 9 11 12]</a:t>
            </a:r>
          </a:p>
          <a:p>
            <a:pPr algn="ctr">
              <a:defRPr/>
            </a:pPr>
            <a:r>
              <a:rPr lang="en-US" dirty="0"/>
              <a:t>Mean – 10</a:t>
            </a:r>
          </a:p>
          <a:p>
            <a:pPr algn="ctr">
              <a:defRPr/>
            </a:pPr>
            <a:r>
              <a:rPr lang="en-US" dirty="0"/>
              <a:t>Standard Deviation </a:t>
            </a:r>
            <a:r>
              <a:rPr lang="en-US" dirty="0">
                <a:latin typeface="Times New Roman"/>
                <a:cs typeface="Times New Roman"/>
              </a:rPr>
              <a:t>~ 1.83</a:t>
            </a:r>
            <a:endParaRPr lang="en-US" dirty="0"/>
          </a:p>
        </p:txBody>
      </p:sp>
      <p:sp>
        <p:nvSpPr>
          <p:cNvPr id="14" name="TextBox 13">
            <a:extLst>
              <a:ext uri="{FF2B5EF4-FFF2-40B4-BE49-F238E27FC236}">
                <a16:creationId xmlns:a16="http://schemas.microsoft.com/office/drawing/2014/main" id="{9716A6A9-883F-9CE9-06BE-BD1717B51418}"/>
              </a:ext>
            </a:extLst>
          </p:cNvPr>
          <p:cNvSpPr txBox="1"/>
          <p:nvPr/>
        </p:nvSpPr>
        <p:spPr>
          <a:xfrm>
            <a:off x="4286251" y="1914525"/>
            <a:ext cx="3457575" cy="369888"/>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dirty="0"/>
              <a:t> What is different about two sets?</a:t>
            </a:r>
          </a:p>
        </p:txBody>
      </p:sp>
      <p:sp>
        <p:nvSpPr>
          <p:cNvPr id="12" name="Cloud Callout 11">
            <a:extLst>
              <a:ext uri="{FF2B5EF4-FFF2-40B4-BE49-F238E27FC236}">
                <a16:creationId xmlns:a16="http://schemas.microsoft.com/office/drawing/2014/main" id="{510813F4-92CD-377F-00A5-1516BF5CA901}"/>
              </a:ext>
            </a:extLst>
          </p:cNvPr>
          <p:cNvSpPr/>
          <p:nvPr/>
        </p:nvSpPr>
        <p:spPr>
          <a:xfrm>
            <a:off x="3857626" y="3486151"/>
            <a:ext cx="4486275" cy="1666875"/>
          </a:xfrm>
          <a:prstGeom prst="cloudCallou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sz="4000" dirty="0"/>
              <a:t>Result?</a:t>
            </a:r>
            <a:endParaRPr lang="en-US" dirty="0"/>
          </a:p>
        </p:txBody>
      </p:sp>
      <p:sp>
        <p:nvSpPr>
          <p:cNvPr id="16" name="Freeform 15">
            <a:extLst>
              <a:ext uri="{FF2B5EF4-FFF2-40B4-BE49-F238E27FC236}">
                <a16:creationId xmlns:a16="http://schemas.microsoft.com/office/drawing/2014/main" id="{32A76878-03B1-FA18-3B86-6910C3F08816}"/>
              </a:ext>
            </a:extLst>
          </p:cNvPr>
          <p:cNvSpPr/>
          <p:nvPr/>
        </p:nvSpPr>
        <p:spPr>
          <a:xfrm>
            <a:off x="3183622" y="3397541"/>
            <a:ext cx="1897310" cy="2298584"/>
          </a:xfrm>
          <a:custGeom>
            <a:avLst/>
            <a:gdLst>
              <a:gd name="connsiteX0" fmla="*/ 1897310 w 1897310"/>
              <a:gd name="connsiteY0" fmla="*/ 2030136 h 2298584"/>
              <a:gd name="connsiteX1" fmla="*/ 982910 w 1897310"/>
              <a:gd name="connsiteY1" fmla="*/ 2290195 h 2298584"/>
              <a:gd name="connsiteX2" fmla="*/ 261457 w 1897310"/>
              <a:gd name="connsiteY2" fmla="*/ 1979802 h 2298584"/>
              <a:gd name="connsiteX3" fmla="*/ 18176 w 1897310"/>
              <a:gd name="connsiteY3" fmla="*/ 973123 h 2298584"/>
              <a:gd name="connsiteX4" fmla="*/ 152400 w 1897310"/>
              <a:gd name="connsiteY4" fmla="*/ 0 h 2298584"/>
              <a:gd name="connsiteX5" fmla="*/ 152400 w 1897310"/>
              <a:gd name="connsiteY5" fmla="*/ 0 h 22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7310" h="2298584">
                <a:moveTo>
                  <a:pt x="1897310" y="2030136"/>
                </a:moveTo>
                <a:cubicBezTo>
                  <a:pt x="1576431" y="2164360"/>
                  <a:pt x="1255552" y="2298584"/>
                  <a:pt x="982910" y="2290195"/>
                </a:cubicBezTo>
                <a:cubicBezTo>
                  <a:pt x="710268" y="2281806"/>
                  <a:pt x="422246" y="2199314"/>
                  <a:pt x="261457" y="1979802"/>
                </a:cubicBezTo>
                <a:cubicBezTo>
                  <a:pt x="100668" y="1760290"/>
                  <a:pt x="36352" y="1303090"/>
                  <a:pt x="18176" y="973123"/>
                </a:cubicBezTo>
                <a:cubicBezTo>
                  <a:pt x="0" y="643156"/>
                  <a:pt x="152400" y="0"/>
                  <a:pt x="152400" y="0"/>
                </a:cubicBezTo>
                <a:lnTo>
                  <a:pt x="152400" y="0"/>
                </a:ln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anchor="ctr"/>
          <a:lstStyle/>
          <a:p>
            <a:pPr algn="ctr">
              <a:defRPr/>
            </a:pPr>
            <a:endParaRPr lang="en-US"/>
          </a:p>
        </p:txBody>
      </p:sp>
      <p:sp>
        <p:nvSpPr>
          <p:cNvPr id="17" name="TextBox 16">
            <a:extLst>
              <a:ext uri="{FF2B5EF4-FFF2-40B4-BE49-F238E27FC236}">
                <a16:creationId xmlns:a16="http://schemas.microsoft.com/office/drawing/2014/main" id="{20E1DB8E-6148-AE1E-D677-958C2BB2C16F}"/>
              </a:ext>
            </a:extLst>
          </p:cNvPr>
          <p:cNvSpPr txBox="1"/>
          <p:nvPr/>
        </p:nvSpPr>
        <p:spPr>
          <a:xfrm>
            <a:off x="2800350" y="4867275"/>
            <a:ext cx="83820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en-US" dirty="0"/>
              <a:t>Better</a:t>
            </a:r>
          </a:p>
        </p:txBody>
      </p:sp>
      <p:sp>
        <p:nvSpPr>
          <p:cNvPr id="3" name="Date Placeholder 2">
            <a:extLst>
              <a:ext uri="{FF2B5EF4-FFF2-40B4-BE49-F238E27FC236}">
                <a16:creationId xmlns:a16="http://schemas.microsoft.com/office/drawing/2014/main" id="{0F5D931C-DA8A-CCC6-1AD6-C951BAE3424B}"/>
              </a:ext>
            </a:extLst>
          </p:cNvPr>
          <p:cNvSpPr>
            <a:spLocks noGrp="1"/>
          </p:cNvSpPr>
          <p:nvPr>
            <p:ph type="dt" sz="half" idx="10"/>
          </p:nvPr>
        </p:nvSpPr>
        <p:spPr/>
        <p:txBody>
          <a:bodyPr/>
          <a:lstStyle/>
          <a:p>
            <a:fld id="{FB15D16C-F629-4245-BA3B-B9656C9DD302}" type="datetime1">
              <a:rPr lang="en-US" smtClean="0"/>
              <a:t>3/12/2023</a:t>
            </a:fld>
            <a:endParaRPr lang="en-US"/>
          </a:p>
        </p:txBody>
      </p:sp>
      <p:sp>
        <p:nvSpPr>
          <p:cNvPr id="4" name="Footer Placeholder 3">
            <a:extLst>
              <a:ext uri="{FF2B5EF4-FFF2-40B4-BE49-F238E27FC236}">
                <a16:creationId xmlns:a16="http://schemas.microsoft.com/office/drawing/2014/main" id="{598E0B06-D4C2-AA5D-BFFD-332F1B5E0A72}"/>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7D7EB051-6057-CBDC-5903-2B5699366F4D}"/>
              </a:ext>
            </a:extLst>
          </p:cNvPr>
          <p:cNvSpPr>
            <a:spLocks noGrp="1"/>
          </p:cNvSpPr>
          <p:nvPr>
            <p:ph type="sldNum" sz="quarter" idx="12"/>
          </p:nvPr>
        </p:nvSpPr>
        <p:spPr/>
        <p:txBody>
          <a:bodyPr/>
          <a:lstStyle/>
          <a:p>
            <a:fld id="{6AACA9C9-CED9-4A10-979B-54DBF32CAC74}" type="slidenum">
              <a:rPr lang="en-US" smtClean="0"/>
              <a:t>18</a:t>
            </a:fld>
            <a:endParaRPr 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13FEAB9D-40E2-8187-D5FE-ADD015F2CAEC}"/>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60423" name="TextBox 10">
            <a:extLst>
              <a:ext uri="{FF2B5EF4-FFF2-40B4-BE49-F238E27FC236}">
                <a16:creationId xmlns:a16="http://schemas.microsoft.com/office/drawing/2014/main" id="{92634570-A6CD-A7D0-15E5-39DB44A13BE4}"/>
              </a:ext>
            </a:extLst>
          </p:cNvPr>
          <p:cNvSpPr txBox="1">
            <a:spLocks noChangeArrowheads="1"/>
          </p:cNvSpPr>
          <p:nvPr/>
        </p:nvSpPr>
        <p:spPr bwMode="auto">
          <a:xfrm>
            <a:off x="1178351" y="1737360"/>
            <a:ext cx="9977329" cy="128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marL="285750" indent="-285750" algn="just">
              <a:lnSpc>
                <a:spcPct val="150000"/>
              </a:lnSpc>
              <a:spcBef>
                <a:spcPct val="0"/>
              </a:spcBef>
              <a:buClrTx/>
              <a:buSzTx/>
              <a:buFont typeface="Wingdings" panose="05000000000000000000" pitchFamily="2" charset="2"/>
              <a:buChar char="ü"/>
            </a:pPr>
            <a:r>
              <a:rPr lang="en-US" altLang="en-US" sz="1800" dirty="0">
                <a:latin typeface="+mj-lt"/>
              </a:rPr>
              <a:t>A frequent application of </a:t>
            </a:r>
            <a:r>
              <a:rPr lang="en-US" altLang="en-US" sz="1800" b="1" dirty="0">
                <a:latin typeface="+mj-lt"/>
              </a:rPr>
              <a:t>image subtraction </a:t>
            </a:r>
            <a:r>
              <a:rPr lang="en-US" altLang="en-US" sz="1800" dirty="0">
                <a:latin typeface="+mj-lt"/>
              </a:rPr>
              <a:t>is in the enhancement of including correcting uneven illuminance and comparing two images.</a:t>
            </a:r>
          </a:p>
          <a:p>
            <a:pPr marL="285750" indent="-285750" algn="just">
              <a:lnSpc>
                <a:spcPct val="150000"/>
              </a:lnSpc>
              <a:spcBef>
                <a:spcPct val="0"/>
              </a:spcBef>
              <a:buClrTx/>
              <a:buSzTx/>
              <a:buFont typeface="Wingdings" panose="05000000000000000000" pitchFamily="2" charset="2"/>
              <a:buChar char="ü"/>
            </a:pPr>
            <a:r>
              <a:rPr lang="en-US" altLang="en-US" sz="1800" dirty="0">
                <a:latin typeface="+mj-lt"/>
              </a:rPr>
              <a:t>Mask mode radiography in medical imaging. </a:t>
            </a:r>
          </a:p>
        </p:txBody>
      </p:sp>
      <p:sp>
        <p:nvSpPr>
          <p:cNvPr id="2" name="Title 1">
            <a:extLst>
              <a:ext uri="{FF2B5EF4-FFF2-40B4-BE49-F238E27FC236}">
                <a16:creationId xmlns:a16="http://schemas.microsoft.com/office/drawing/2014/main" id="{00561E65-D517-0F82-836F-B85BA1FF7567}"/>
              </a:ext>
            </a:extLst>
          </p:cNvPr>
          <p:cNvSpPr>
            <a:spLocks noGrp="1"/>
          </p:cNvSpPr>
          <p:nvPr>
            <p:ph type="title"/>
          </p:nvPr>
        </p:nvSpPr>
        <p:spPr/>
        <p:txBody>
          <a:bodyPr/>
          <a:lstStyle/>
          <a:p>
            <a:r>
              <a:rPr lang="en-US" sz="4800" b="1" dirty="0"/>
              <a:t>Arithmetic Operation (Subtraction)</a:t>
            </a:r>
            <a:endParaRPr lang="en-US" dirty="0"/>
          </a:p>
        </p:txBody>
      </p:sp>
      <p:sp>
        <p:nvSpPr>
          <p:cNvPr id="3" name="Date Placeholder 2">
            <a:extLst>
              <a:ext uri="{FF2B5EF4-FFF2-40B4-BE49-F238E27FC236}">
                <a16:creationId xmlns:a16="http://schemas.microsoft.com/office/drawing/2014/main" id="{7801E815-B243-8050-5D2A-A13864725CFF}"/>
              </a:ext>
            </a:extLst>
          </p:cNvPr>
          <p:cNvSpPr>
            <a:spLocks noGrp="1"/>
          </p:cNvSpPr>
          <p:nvPr>
            <p:ph type="dt" sz="half" idx="10"/>
          </p:nvPr>
        </p:nvSpPr>
        <p:spPr/>
        <p:txBody>
          <a:bodyPr/>
          <a:lstStyle/>
          <a:p>
            <a:fld id="{B8E84603-723C-47DA-980A-0B2DC08FF2C0}" type="datetime1">
              <a:rPr lang="en-US" smtClean="0"/>
              <a:t>3/12/2023</a:t>
            </a:fld>
            <a:endParaRPr lang="en-US"/>
          </a:p>
        </p:txBody>
      </p:sp>
      <p:sp>
        <p:nvSpPr>
          <p:cNvPr id="4" name="Footer Placeholder 3">
            <a:extLst>
              <a:ext uri="{FF2B5EF4-FFF2-40B4-BE49-F238E27FC236}">
                <a16:creationId xmlns:a16="http://schemas.microsoft.com/office/drawing/2014/main" id="{FF4F909B-5D2D-3311-3160-E39A0ACFF8E9}"/>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B3326E7F-F0C1-28BB-62F9-3357CD82F3AE}"/>
              </a:ext>
            </a:extLst>
          </p:cNvPr>
          <p:cNvSpPr>
            <a:spLocks noGrp="1"/>
          </p:cNvSpPr>
          <p:nvPr>
            <p:ph type="sldNum" sz="quarter" idx="12"/>
          </p:nvPr>
        </p:nvSpPr>
        <p:spPr/>
        <p:txBody>
          <a:bodyPr/>
          <a:lstStyle/>
          <a:p>
            <a:fld id="{6AACA9C9-CED9-4A10-979B-54DBF32CAC74}" type="slidenum">
              <a:rPr lang="en-US" smtClean="0"/>
              <a:t>19</a:t>
            </a:fld>
            <a:endParaRPr 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7D62A-0C8D-9221-FE1D-2837B945EA47}"/>
              </a:ext>
            </a:extLst>
          </p:cNvPr>
          <p:cNvSpPr>
            <a:spLocks noGrp="1"/>
          </p:cNvSpPr>
          <p:nvPr>
            <p:ph type="title"/>
          </p:nvPr>
        </p:nvSpPr>
        <p:spPr/>
        <p:txBody>
          <a:bodyPr/>
          <a:lstStyle/>
          <a:p>
            <a:r>
              <a:rPr lang="en-US" sz="4800" b="1" dirty="0"/>
              <a:t>Array versus Matrix Operation</a:t>
            </a:r>
            <a:endParaRPr lang="en-US" dirty="0"/>
          </a:p>
        </p:txBody>
      </p:sp>
      <p:sp>
        <p:nvSpPr>
          <p:cNvPr id="5" name="Content Placeholder 4">
            <a:extLst>
              <a:ext uri="{FF2B5EF4-FFF2-40B4-BE49-F238E27FC236}">
                <a16:creationId xmlns:a16="http://schemas.microsoft.com/office/drawing/2014/main" id="{93B3963D-6F87-F342-D87A-7FAAFEA6AF32}"/>
              </a:ext>
            </a:extLst>
          </p:cNvPr>
          <p:cNvSpPr>
            <a:spLocks noGrp="1"/>
          </p:cNvSpPr>
          <p:nvPr>
            <p:ph idx="1"/>
          </p:nvPr>
        </p:nvSpPr>
        <p:spPr/>
        <p:txBody>
          <a:bodyPr/>
          <a:lstStyle/>
          <a:p>
            <a:pPr algn="just">
              <a:lnSpc>
                <a:spcPct val="150000"/>
              </a:lnSpc>
              <a:buFont typeface="Wingdings" panose="05000000000000000000" pitchFamily="2" charset="2"/>
              <a:buChar char="v"/>
            </a:pPr>
            <a:r>
              <a:rPr lang="en-US" altLang="en-US" dirty="0"/>
              <a:t>Images can be viewed as array of pixels.</a:t>
            </a:r>
          </a:p>
          <a:p>
            <a:pPr algn="just">
              <a:lnSpc>
                <a:spcPct val="150000"/>
              </a:lnSpc>
              <a:buFont typeface="Wingdings" panose="05000000000000000000" pitchFamily="2" charset="2"/>
              <a:buChar char="v"/>
            </a:pPr>
            <a:r>
              <a:rPr lang="en-US" altLang="en-US" dirty="0"/>
              <a:t>An array operation involves one or more images is carried out on a pixel by pixel basis.</a:t>
            </a:r>
          </a:p>
          <a:p>
            <a:pPr algn="just">
              <a:lnSpc>
                <a:spcPct val="150000"/>
              </a:lnSpc>
              <a:buFont typeface="Wingdings" panose="05000000000000000000" pitchFamily="2" charset="2"/>
              <a:buChar char="v"/>
            </a:pPr>
            <a:r>
              <a:rPr lang="en-US" altLang="en-US" dirty="0"/>
              <a:t>Images can also be viewed equivalently as matrices.</a:t>
            </a:r>
          </a:p>
          <a:p>
            <a:pPr algn="just">
              <a:lnSpc>
                <a:spcPct val="150000"/>
              </a:lnSpc>
              <a:buFont typeface="Wingdings" panose="05000000000000000000" pitchFamily="2" charset="2"/>
              <a:buChar char="v"/>
            </a:pPr>
            <a:r>
              <a:rPr lang="en-US" altLang="en-US" dirty="0"/>
              <a:t>There are many situations in which operations between images are carried out using matrix theory.</a:t>
            </a:r>
          </a:p>
          <a:p>
            <a:endParaRPr lang="en-US" dirty="0"/>
          </a:p>
        </p:txBody>
      </p:sp>
      <p:sp>
        <p:nvSpPr>
          <p:cNvPr id="27652"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258A59A9-E9BA-88DE-028C-3EFC6C6476D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Date Placeholder 1">
            <a:extLst>
              <a:ext uri="{FF2B5EF4-FFF2-40B4-BE49-F238E27FC236}">
                <a16:creationId xmlns:a16="http://schemas.microsoft.com/office/drawing/2014/main" id="{1274B7FC-3663-2859-DEEC-2840FB6E96CA}"/>
              </a:ext>
            </a:extLst>
          </p:cNvPr>
          <p:cNvSpPr>
            <a:spLocks noGrp="1"/>
          </p:cNvSpPr>
          <p:nvPr>
            <p:ph type="dt" sz="half" idx="10"/>
          </p:nvPr>
        </p:nvSpPr>
        <p:spPr/>
        <p:txBody>
          <a:bodyPr/>
          <a:lstStyle/>
          <a:p>
            <a:fld id="{033E7F1F-B77E-48ED-B8A9-5D0D354FE8D4}" type="datetime1">
              <a:rPr lang="en-US" smtClean="0"/>
              <a:t>3/12/2023</a:t>
            </a:fld>
            <a:endParaRPr lang="en-US"/>
          </a:p>
        </p:txBody>
      </p:sp>
      <p:sp>
        <p:nvSpPr>
          <p:cNvPr id="3" name="Footer Placeholder 2">
            <a:extLst>
              <a:ext uri="{FF2B5EF4-FFF2-40B4-BE49-F238E27FC236}">
                <a16:creationId xmlns:a16="http://schemas.microsoft.com/office/drawing/2014/main" id="{FB0E12EF-CF0C-624C-8582-08C9CA2CD4D8}"/>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DAB759B5-0297-F449-6F5D-D6713BC8B8B7}"/>
              </a:ext>
            </a:extLst>
          </p:cNvPr>
          <p:cNvSpPr>
            <a:spLocks noGrp="1"/>
          </p:cNvSpPr>
          <p:nvPr>
            <p:ph type="sldNum" sz="quarter" idx="12"/>
          </p:nvPr>
        </p:nvSpPr>
        <p:spPr/>
        <p:txBody>
          <a:bodyPr/>
          <a:lstStyle/>
          <a:p>
            <a:fld id="{6AACA9C9-CED9-4A10-979B-54DBF32CAC74}" type="slidenum">
              <a:rPr lang="en-US" smtClean="0"/>
              <a:t>2</a:t>
            </a:fld>
            <a:endParaRPr lang="en-US"/>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507-9AFD-7051-4E15-669E6F194D56}"/>
              </a:ext>
            </a:extLst>
          </p:cNvPr>
          <p:cNvSpPr>
            <a:spLocks noGrp="1"/>
          </p:cNvSpPr>
          <p:nvPr>
            <p:ph type="title"/>
          </p:nvPr>
        </p:nvSpPr>
        <p:spPr/>
        <p:txBody>
          <a:bodyPr/>
          <a:lstStyle/>
          <a:p>
            <a:r>
              <a:rPr lang="en-US" sz="4800" b="1" dirty="0"/>
              <a:t>Arithmetic Operation (Subtraction)</a:t>
            </a:r>
            <a:endParaRPr lang="en-US" dirty="0"/>
          </a:p>
        </p:txBody>
      </p:sp>
      <p:pic>
        <p:nvPicPr>
          <p:cNvPr id="4" name="Content Placeholder 3">
            <a:extLst>
              <a:ext uri="{FF2B5EF4-FFF2-40B4-BE49-F238E27FC236}">
                <a16:creationId xmlns:a16="http://schemas.microsoft.com/office/drawing/2014/main" id="{CE102723-2598-BE10-E803-50B8EAD3A851}"/>
              </a:ext>
            </a:extLst>
          </p:cNvPr>
          <p:cNvPicPr>
            <a:picLocks noGrp="1" noChangeAspect="1"/>
          </p:cNvPicPr>
          <p:nvPr>
            <p:ph idx="1"/>
          </p:nvPr>
        </p:nvPicPr>
        <p:blipFill>
          <a:blip r:embed="rId2"/>
          <a:stretch>
            <a:fillRect/>
          </a:stretch>
        </p:blipFill>
        <p:spPr>
          <a:xfrm>
            <a:off x="1628231" y="1888207"/>
            <a:ext cx="2281039" cy="4022725"/>
          </a:xfrm>
          <a:prstGeom prst="rect">
            <a:avLst/>
          </a:prstGeom>
        </p:spPr>
      </p:pic>
      <p:pic>
        <p:nvPicPr>
          <p:cNvPr id="6" name="Picture 5">
            <a:extLst>
              <a:ext uri="{FF2B5EF4-FFF2-40B4-BE49-F238E27FC236}">
                <a16:creationId xmlns:a16="http://schemas.microsoft.com/office/drawing/2014/main" id="{060B7C16-CF4A-6F03-CADD-CD2281B13CA0}"/>
              </a:ext>
            </a:extLst>
          </p:cNvPr>
          <p:cNvPicPr>
            <a:picLocks noChangeAspect="1"/>
          </p:cNvPicPr>
          <p:nvPr/>
        </p:nvPicPr>
        <p:blipFill>
          <a:blip r:embed="rId3"/>
          <a:stretch>
            <a:fillRect/>
          </a:stretch>
        </p:blipFill>
        <p:spPr>
          <a:xfrm>
            <a:off x="4725186" y="1888207"/>
            <a:ext cx="2464179" cy="4022725"/>
          </a:xfrm>
          <a:prstGeom prst="rect">
            <a:avLst/>
          </a:prstGeom>
        </p:spPr>
      </p:pic>
      <p:pic>
        <p:nvPicPr>
          <p:cNvPr id="8" name="Picture 7">
            <a:extLst>
              <a:ext uri="{FF2B5EF4-FFF2-40B4-BE49-F238E27FC236}">
                <a16:creationId xmlns:a16="http://schemas.microsoft.com/office/drawing/2014/main" id="{43D9229A-E47C-B0A9-8F7D-0BBBCC5D969A}"/>
              </a:ext>
            </a:extLst>
          </p:cNvPr>
          <p:cNvPicPr>
            <a:picLocks noChangeAspect="1"/>
          </p:cNvPicPr>
          <p:nvPr/>
        </p:nvPicPr>
        <p:blipFill>
          <a:blip r:embed="rId4"/>
          <a:stretch>
            <a:fillRect/>
          </a:stretch>
        </p:blipFill>
        <p:spPr>
          <a:xfrm>
            <a:off x="7829726" y="1888207"/>
            <a:ext cx="2581011" cy="4061444"/>
          </a:xfrm>
          <a:prstGeom prst="rect">
            <a:avLst/>
          </a:prstGeom>
        </p:spPr>
      </p:pic>
      <p:sp>
        <p:nvSpPr>
          <p:cNvPr id="9" name="TextBox 8">
            <a:extLst>
              <a:ext uri="{FF2B5EF4-FFF2-40B4-BE49-F238E27FC236}">
                <a16:creationId xmlns:a16="http://schemas.microsoft.com/office/drawing/2014/main" id="{90BC1DB3-2CDA-015C-69FE-7FF4D9F7AD50}"/>
              </a:ext>
            </a:extLst>
          </p:cNvPr>
          <p:cNvSpPr txBox="1"/>
          <p:nvPr/>
        </p:nvSpPr>
        <p:spPr>
          <a:xfrm>
            <a:off x="1440691" y="5910932"/>
            <a:ext cx="9033168" cy="738664"/>
          </a:xfrm>
          <a:prstGeom prst="rect">
            <a:avLst/>
          </a:prstGeom>
          <a:noFill/>
        </p:spPr>
        <p:txBody>
          <a:bodyPr wrap="square">
            <a:spAutoFit/>
          </a:bodyPr>
          <a:lstStyle/>
          <a:p>
            <a:pPr algn="ctr"/>
            <a:r>
              <a:rPr lang="en-US" sz="1200" b="1" i="0" dirty="0">
                <a:solidFill>
                  <a:srgbClr val="000000"/>
                </a:solidFill>
                <a:effectLst/>
                <a:latin typeface="+mj-lt"/>
              </a:rPr>
              <a:t>Figure 2:</a:t>
            </a:r>
            <a:r>
              <a:rPr lang="en-US" sz="1200" b="0" i="0" dirty="0">
                <a:solidFill>
                  <a:srgbClr val="000000"/>
                </a:solidFill>
                <a:effectLst/>
                <a:latin typeface="+mj-lt"/>
              </a:rPr>
              <a:t> (a) Original Image (b) Reference Image</a:t>
            </a:r>
            <a:br>
              <a:rPr lang="en-US" sz="1200" b="0" i="0" dirty="0">
                <a:solidFill>
                  <a:srgbClr val="000000"/>
                </a:solidFill>
                <a:effectLst/>
                <a:latin typeface="+mj-lt"/>
              </a:rPr>
            </a:br>
            <a:r>
              <a:rPr lang="en-US" sz="1200" b="0" i="0" dirty="0">
                <a:solidFill>
                  <a:srgbClr val="000000"/>
                </a:solidFill>
                <a:effectLst/>
                <a:latin typeface="+mj-lt"/>
              </a:rPr>
              <a:t>(c) Difference of the two images, scaled to the range [0, 255] for clarity.</a:t>
            </a:r>
            <a:r>
              <a:rPr lang="en-US" sz="1200" dirty="0">
                <a:latin typeface="+mj-lt"/>
              </a:rPr>
              <a:t> </a:t>
            </a:r>
            <a:br>
              <a:rPr lang="en-US" dirty="0"/>
            </a:br>
            <a:endParaRPr lang="en-US" dirty="0"/>
          </a:p>
        </p:txBody>
      </p:sp>
      <p:sp>
        <p:nvSpPr>
          <p:cNvPr id="3" name="Date Placeholder 2">
            <a:extLst>
              <a:ext uri="{FF2B5EF4-FFF2-40B4-BE49-F238E27FC236}">
                <a16:creationId xmlns:a16="http://schemas.microsoft.com/office/drawing/2014/main" id="{7E22775C-4A54-D038-4F05-02D9CC8BC4C0}"/>
              </a:ext>
            </a:extLst>
          </p:cNvPr>
          <p:cNvSpPr>
            <a:spLocks noGrp="1"/>
          </p:cNvSpPr>
          <p:nvPr>
            <p:ph type="dt" sz="half" idx="10"/>
          </p:nvPr>
        </p:nvSpPr>
        <p:spPr/>
        <p:txBody>
          <a:bodyPr/>
          <a:lstStyle/>
          <a:p>
            <a:fld id="{903781C2-28E1-48AC-8C1B-C07EA4F8C380}" type="datetime1">
              <a:rPr lang="en-US" smtClean="0"/>
              <a:t>3/12/2023</a:t>
            </a:fld>
            <a:endParaRPr lang="en-US"/>
          </a:p>
        </p:txBody>
      </p:sp>
      <p:sp>
        <p:nvSpPr>
          <p:cNvPr id="5" name="Footer Placeholder 4">
            <a:extLst>
              <a:ext uri="{FF2B5EF4-FFF2-40B4-BE49-F238E27FC236}">
                <a16:creationId xmlns:a16="http://schemas.microsoft.com/office/drawing/2014/main" id="{F350CD0A-1147-F7CB-8D42-92636B7CC924}"/>
              </a:ext>
            </a:extLst>
          </p:cNvPr>
          <p:cNvSpPr>
            <a:spLocks noGrp="1"/>
          </p:cNvSpPr>
          <p:nvPr>
            <p:ph type="ftr" sz="quarter" idx="11"/>
          </p:nvPr>
        </p:nvSpPr>
        <p:spPr/>
        <p:txBody>
          <a:bodyPr/>
          <a:lstStyle/>
          <a:p>
            <a:r>
              <a:rPr lang="en-US"/>
              <a:t>Mathematical Tools Used in Digital Image Processing</a:t>
            </a:r>
          </a:p>
        </p:txBody>
      </p:sp>
      <p:sp>
        <p:nvSpPr>
          <p:cNvPr id="7" name="Slide Number Placeholder 6">
            <a:extLst>
              <a:ext uri="{FF2B5EF4-FFF2-40B4-BE49-F238E27FC236}">
                <a16:creationId xmlns:a16="http://schemas.microsoft.com/office/drawing/2014/main" id="{F2395445-F5E5-4A8C-4CDE-31650F07201A}"/>
              </a:ext>
            </a:extLst>
          </p:cNvPr>
          <p:cNvSpPr>
            <a:spLocks noGrp="1"/>
          </p:cNvSpPr>
          <p:nvPr>
            <p:ph type="sldNum" sz="quarter" idx="12"/>
          </p:nvPr>
        </p:nvSpPr>
        <p:spPr/>
        <p:txBody>
          <a:bodyPr/>
          <a:lstStyle/>
          <a:p>
            <a:fld id="{6AACA9C9-CED9-4A10-979B-54DBF32CAC74}" type="slidenum">
              <a:rPr lang="en-US" smtClean="0"/>
              <a:t>20</a:t>
            </a:fld>
            <a:endParaRPr lang="en-US"/>
          </a:p>
        </p:txBody>
      </p:sp>
    </p:spTree>
    <p:extLst>
      <p:ext uri="{BB962C8B-B14F-4D97-AF65-F5344CB8AC3E}">
        <p14:creationId xmlns:p14="http://schemas.microsoft.com/office/powerpoint/2010/main" val="32187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EF72D00E-C758-D4A3-CF0D-5A8ECE0A4B85}"/>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27D8867E-F599-4B0C-D0B0-968A6F9A9F18}"/>
              </a:ext>
            </a:extLst>
          </p:cNvPr>
          <p:cNvSpPr>
            <a:spLocks noGrp="1"/>
          </p:cNvSpPr>
          <p:nvPr>
            <p:ph type="title"/>
          </p:nvPr>
        </p:nvSpPr>
        <p:spPr/>
        <p:txBody>
          <a:bodyPr/>
          <a:lstStyle/>
          <a:p>
            <a:r>
              <a:rPr lang="en-US" b="1" dirty="0"/>
              <a:t>Arithmetic Operation (Subtraction)</a:t>
            </a:r>
          </a:p>
        </p:txBody>
      </p:sp>
      <p:sp>
        <p:nvSpPr>
          <p:cNvPr id="62470" name="TextBox 10">
            <a:extLst>
              <a:ext uri="{FF2B5EF4-FFF2-40B4-BE49-F238E27FC236}">
                <a16:creationId xmlns:a16="http://schemas.microsoft.com/office/drawing/2014/main" id="{15BC69A4-9462-89C9-AE22-16412BBD6FCF}"/>
              </a:ext>
            </a:extLst>
          </p:cNvPr>
          <p:cNvSpPr txBox="1">
            <a:spLocks noChangeArrowheads="1"/>
          </p:cNvSpPr>
          <p:nvPr/>
        </p:nvSpPr>
        <p:spPr bwMode="auto">
          <a:xfrm>
            <a:off x="1130300" y="1931888"/>
            <a:ext cx="7753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pPr>
            <a:r>
              <a:rPr lang="en-US" altLang="en-US" dirty="0">
                <a:latin typeface="+mj-lt"/>
              </a:rPr>
              <a:t>Image subtraction in medical imaging is called </a:t>
            </a:r>
            <a:r>
              <a:rPr lang="en-US" altLang="en-US" b="1" i="1" dirty="0">
                <a:latin typeface="+mj-lt"/>
              </a:rPr>
              <a:t>mask mode radiography</a:t>
            </a:r>
          </a:p>
        </p:txBody>
      </p:sp>
      <p:graphicFrame>
        <p:nvGraphicFramePr>
          <p:cNvPr id="62471" name="Object 2">
            <a:extLst>
              <a:ext uri="{FF2B5EF4-FFF2-40B4-BE49-F238E27FC236}">
                <a16:creationId xmlns:a16="http://schemas.microsoft.com/office/drawing/2014/main" id="{BE084312-C7D4-685F-1715-488A62175259}"/>
              </a:ext>
            </a:extLst>
          </p:cNvPr>
          <p:cNvGraphicFramePr>
            <a:graphicFrameLocks noChangeAspect="1"/>
          </p:cNvGraphicFramePr>
          <p:nvPr/>
        </p:nvGraphicFramePr>
        <p:xfrm>
          <a:off x="5006975" y="2651125"/>
          <a:ext cx="2990850" cy="349250"/>
        </p:xfrm>
        <a:graphic>
          <a:graphicData uri="http://schemas.openxmlformats.org/presentationml/2006/ole">
            <mc:AlternateContent xmlns:mc="http://schemas.openxmlformats.org/markup-compatibility/2006">
              <mc:Choice xmlns:v="urn:schemas-microsoft-com:vml" Requires="v">
                <p:oleObj name="Equation" r:id="rId3" imgW="1739900" imgH="203200" progId="Equation.3">
                  <p:embed/>
                </p:oleObj>
              </mc:Choice>
              <mc:Fallback>
                <p:oleObj name="Equation" r:id="rId3" imgW="1739900" imgH="203200" progId="Equation.3">
                  <p:embed/>
                  <p:pic>
                    <p:nvPicPr>
                      <p:cNvPr id="62471" name="Object 2">
                        <a:extLst>
                          <a:ext uri="{FF2B5EF4-FFF2-40B4-BE49-F238E27FC236}">
                            <a16:creationId xmlns:a16="http://schemas.microsoft.com/office/drawing/2014/main" id="{BE084312-C7D4-685F-1715-488A62175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75" y="2651125"/>
                        <a:ext cx="29908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2" name="Rectangle 13">
            <a:extLst>
              <a:ext uri="{FF2B5EF4-FFF2-40B4-BE49-F238E27FC236}">
                <a16:creationId xmlns:a16="http://schemas.microsoft.com/office/drawing/2014/main" id="{B0A9B9A5-3EE2-ABEC-560F-1EEB07408760}"/>
              </a:ext>
            </a:extLst>
          </p:cNvPr>
          <p:cNvSpPr>
            <a:spLocks noChangeArrowheads="1"/>
          </p:cNvSpPr>
          <p:nvPr/>
        </p:nvSpPr>
        <p:spPr bwMode="auto">
          <a:xfrm>
            <a:off x="1097281" y="3000375"/>
            <a:ext cx="10058399" cy="341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gn="just">
              <a:lnSpc>
                <a:spcPct val="150000"/>
              </a:lnSpc>
              <a:buFont typeface="Wingdings" panose="05000000000000000000" pitchFamily="2" charset="2"/>
              <a:buChar char="ü"/>
            </a:pPr>
            <a:r>
              <a:rPr lang="en-US" altLang="en-US" sz="1600" dirty="0">
                <a:latin typeface="+mj-lt"/>
              </a:rPr>
              <a:t>In this case </a:t>
            </a:r>
            <a:r>
              <a:rPr lang="en-US" altLang="en-US" sz="1600" b="1" dirty="0">
                <a:latin typeface="+mj-lt"/>
              </a:rPr>
              <a:t>h(x, y</a:t>
            </a:r>
            <a:r>
              <a:rPr lang="en-US" altLang="en-US" sz="1600" dirty="0">
                <a:latin typeface="+mj-lt"/>
              </a:rPr>
              <a:t>), </a:t>
            </a:r>
            <a:r>
              <a:rPr lang="en-US" altLang="en-US" sz="1600" b="1" dirty="0">
                <a:latin typeface="+mj-lt"/>
              </a:rPr>
              <a:t>the mask</a:t>
            </a:r>
            <a:r>
              <a:rPr lang="en-US" altLang="en-US" sz="1600" dirty="0">
                <a:latin typeface="+mj-lt"/>
              </a:rPr>
              <a:t>, is an X-ray image of a region of a patient’s body captured by an intensified TV camera (instead of traditional X-ray film) located opposite an X-ray source. </a:t>
            </a:r>
          </a:p>
          <a:p>
            <a:pPr marL="285750" indent="-285750" algn="just">
              <a:lnSpc>
                <a:spcPct val="150000"/>
              </a:lnSpc>
              <a:buFont typeface="Wingdings" panose="05000000000000000000" pitchFamily="2" charset="2"/>
              <a:buChar char="ü"/>
            </a:pPr>
            <a:r>
              <a:rPr lang="en-US" altLang="en-US" sz="1600" dirty="0">
                <a:latin typeface="+mj-lt"/>
              </a:rPr>
              <a:t>The procedure consists of injecting an X-ray contrast material into the patient’s bloodstream, taking a series of images called </a:t>
            </a:r>
            <a:r>
              <a:rPr lang="en-US" altLang="en-US" sz="1600" b="1" i="1" dirty="0">
                <a:latin typeface="+mj-lt"/>
              </a:rPr>
              <a:t>live images, f(x, y), </a:t>
            </a:r>
            <a:r>
              <a:rPr lang="en-US" sz="1600" b="0" i="0" dirty="0">
                <a:solidFill>
                  <a:srgbClr val="000000"/>
                </a:solidFill>
                <a:effectLst/>
                <a:latin typeface="+mj-lt"/>
              </a:rPr>
              <a:t>samples of which are denoted as </a:t>
            </a:r>
            <a:r>
              <a:rPr lang="en-US" sz="1600" b="0" i="1" dirty="0">
                <a:solidFill>
                  <a:srgbClr val="000000"/>
                </a:solidFill>
                <a:effectLst/>
                <a:latin typeface="+mj-lt"/>
              </a:rPr>
              <a:t>f</a:t>
            </a:r>
            <a:r>
              <a:rPr lang="en-US" sz="1600" b="0" i="0" dirty="0">
                <a:solidFill>
                  <a:srgbClr val="000000"/>
                </a:solidFill>
                <a:effectLst/>
                <a:latin typeface="+mj-lt"/>
              </a:rPr>
              <a:t>(</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of the same anatomical region as </a:t>
            </a:r>
            <a:r>
              <a:rPr lang="en-US" sz="1600" b="0" i="1" dirty="0">
                <a:solidFill>
                  <a:srgbClr val="000000"/>
                </a:solidFill>
                <a:effectLst/>
                <a:latin typeface="+mj-lt"/>
              </a:rPr>
              <a:t>h</a:t>
            </a:r>
            <a:r>
              <a:rPr lang="en-US" sz="1600" b="0" i="0" dirty="0">
                <a:solidFill>
                  <a:srgbClr val="000000"/>
                </a:solidFill>
                <a:effectLst/>
                <a:latin typeface="+mj-lt"/>
              </a:rPr>
              <a:t>(</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and subtracting the mask from the series of incoming live images after injection of the contrast material.</a:t>
            </a:r>
          </a:p>
          <a:p>
            <a:pPr marL="285750" indent="-285750" algn="just">
              <a:lnSpc>
                <a:spcPct val="150000"/>
              </a:lnSpc>
              <a:buFont typeface="Wingdings" panose="05000000000000000000" pitchFamily="2" charset="2"/>
              <a:buChar char="ü"/>
            </a:pPr>
            <a:r>
              <a:rPr lang="en-US" sz="1600" b="0" i="0" dirty="0">
                <a:solidFill>
                  <a:srgbClr val="000000"/>
                </a:solidFill>
                <a:effectLst/>
                <a:latin typeface="+mj-lt"/>
              </a:rPr>
              <a:t>The net effect of subtracting the mask from each sample live image is that the areas that are different between </a:t>
            </a:r>
            <a:r>
              <a:rPr lang="en-US" sz="1600" b="0" i="1" dirty="0">
                <a:solidFill>
                  <a:srgbClr val="000000"/>
                </a:solidFill>
                <a:effectLst/>
                <a:latin typeface="+mj-lt"/>
              </a:rPr>
              <a:t>f</a:t>
            </a:r>
            <a:r>
              <a:rPr lang="en-US" sz="1600" b="0" i="0" dirty="0">
                <a:solidFill>
                  <a:srgbClr val="000000"/>
                </a:solidFill>
                <a:effectLst/>
                <a:latin typeface="+mj-lt"/>
              </a:rPr>
              <a:t>(</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and </a:t>
            </a:r>
            <a:r>
              <a:rPr lang="en-US" sz="1600" b="0" i="1" dirty="0">
                <a:solidFill>
                  <a:srgbClr val="000000"/>
                </a:solidFill>
                <a:effectLst/>
                <a:latin typeface="+mj-lt"/>
              </a:rPr>
              <a:t>h</a:t>
            </a:r>
            <a:r>
              <a:rPr lang="en-US" sz="1600" b="0" i="0" dirty="0">
                <a:solidFill>
                  <a:srgbClr val="000000"/>
                </a:solidFill>
                <a:effectLst/>
                <a:latin typeface="+mj-lt"/>
              </a:rPr>
              <a:t>(</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appear in the output image, </a:t>
            </a:r>
            <a:r>
              <a:rPr lang="en-US" sz="1600" b="0" i="1" dirty="0">
                <a:solidFill>
                  <a:srgbClr val="000000"/>
                </a:solidFill>
                <a:effectLst/>
                <a:latin typeface="+mj-lt"/>
              </a:rPr>
              <a:t>g</a:t>
            </a:r>
            <a:r>
              <a:rPr lang="en-US" sz="1600" b="0" i="0" dirty="0">
                <a:solidFill>
                  <a:srgbClr val="000000"/>
                </a:solidFill>
                <a:effectLst/>
                <a:latin typeface="+mj-lt"/>
              </a:rPr>
              <a:t>(</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as enhanced detail.</a:t>
            </a:r>
          </a:p>
          <a:p>
            <a:pPr algn="just">
              <a:lnSpc>
                <a:spcPct val="150000"/>
              </a:lnSpc>
            </a:pPr>
            <a:r>
              <a:rPr lang="en-US" sz="1600" dirty="0">
                <a:latin typeface="+mj-lt"/>
              </a:rPr>
              <a:t> </a:t>
            </a:r>
            <a:br>
              <a:rPr lang="en-US" dirty="0"/>
            </a:br>
            <a:endParaRPr lang="en-US" altLang="en-US" dirty="0">
              <a:latin typeface="+mj-lt"/>
            </a:endParaRPr>
          </a:p>
        </p:txBody>
      </p:sp>
      <p:sp>
        <p:nvSpPr>
          <p:cNvPr id="3" name="Date Placeholder 2">
            <a:extLst>
              <a:ext uri="{FF2B5EF4-FFF2-40B4-BE49-F238E27FC236}">
                <a16:creationId xmlns:a16="http://schemas.microsoft.com/office/drawing/2014/main" id="{2E81E531-B513-1E39-4339-FB87683D1FAC}"/>
              </a:ext>
            </a:extLst>
          </p:cNvPr>
          <p:cNvSpPr>
            <a:spLocks noGrp="1"/>
          </p:cNvSpPr>
          <p:nvPr>
            <p:ph type="dt" sz="half" idx="10"/>
          </p:nvPr>
        </p:nvSpPr>
        <p:spPr/>
        <p:txBody>
          <a:bodyPr/>
          <a:lstStyle/>
          <a:p>
            <a:fld id="{36992509-9ABC-47FF-8C23-1DAB012A273F}" type="datetime1">
              <a:rPr lang="en-US" smtClean="0"/>
              <a:t>3/12/2023</a:t>
            </a:fld>
            <a:endParaRPr lang="en-US"/>
          </a:p>
        </p:txBody>
      </p:sp>
      <p:sp>
        <p:nvSpPr>
          <p:cNvPr id="4" name="Footer Placeholder 3">
            <a:extLst>
              <a:ext uri="{FF2B5EF4-FFF2-40B4-BE49-F238E27FC236}">
                <a16:creationId xmlns:a16="http://schemas.microsoft.com/office/drawing/2014/main" id="{61A537B9-B15E-8543-B5ED-E69C8963E710}"/>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A504E307-EEAF-FDAD-AF1A-8A94085858AD}"/>
              </a:ext>
            </a:extLst>
          </p:cNvPr>
          <p:cNvSpPr>
            <a:spLocks noGrp="1"/>
          </p:cNvSpPr>
          <p:nvPr>
            <p:ph type="sldNum" sz="quarter" idx="12"/>
          </p:nvPr>
        </p:nvSpPr>
        <p:spPr/>
        <p:txBody>
          <a:bodyPr/>
          <a:lstStyle/>
          <a:p>
            <a:fld id="{6AACA9C9-CED9-4A10-979B-54DBF32CAC74}" type="slidenum">
              <a:rPr lang="en-US" smtClean="0"/>
              <a:t>21</a:t>
            </a:fld>
            <a:endParaRPr lang="en-US"/>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D9318612-4CAE-BD0E-CD35-4B25D13D0F71}"/>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F082DEC4-A76D-5F30-9EE2-80AAE575813A}"/>
              </a:ext>
            </a:extLst>
          </p:cNvPr>
          <p:cNvSpPr>
            <a:spLocks noGrp="1"/>
          </p:cNvSpPr>
          <p:nvPr>
            <p:ph type="title"/>
          </p:nvPr>
        </p:nvSpPr>
        <p:spPr/>
        <p:txBody>
          <a:bodyPr/>
          <a:lstStyle/>
          <a:p>
            <a:r>
              <a:rPr lang="en-US" sz="4800" b="1" dirty="0"/>
              <a:t>Arithmetic Operation </a:t>
            </a:r>
            <a:r>
              <a:rPr lang="fr-FR" b="1" dirty="0"/>
              <a:t>(</a:t>
            </a:r>
            <a:r>
              <a:rPr lang="en-US" dirty="0"/>
              <a:t>Subtraction</a:t>
            </a:r>
            <a:r>
              <a:rPr lang="fr-FR" b="1" dirty="0"/>
              <a:t>)</a:t>
            </a:r>
            <a:endParaRPr lang="en-US" dirty="0"/>
          </a:p>
        </p:txBody>
      </p:sp>
      <p:pic>
        <p:nvPicPr>
          <p:cNvPr id="5" name="Content Placeholder 4">
            <a:extLst>
              <a:ext uri="{FF2B5EF4-FFF2-40B4-BE49-F238E27FC236}">
                <a16:creationId xmlns:a16="http://schemas.microsoft.com/office/drawing/2014/main" id="{B669BE5B-BAA4-55B6-AE3B-896CD46DAFE4}"/>
              </a:ext>
            </a:extLst>
          </p:cNvPr>
          <p:cNvPicPr>
            <a:picLocks noGrp="1" noChangeAspect="1"/>
          </p:cNvPicPr>
          <p:nvPr>
            <p:ph idx="1"/>
          </p:nvPr>
        </p:nvPicPr>
        <p:blipFill>
          <a:blip r:embed="rId3"/>
          <a:stretch>
            <a:fillRect/>
          </a:stretch>
        </p:blipFill>
        <p:spPr>
          <a:xfrm>
            <a:off x="4168091" y="1801874"/>
            <a:ext cx="4011393" cy="4022725"/>
          </a:xfrm>
        </p:spPr>
      </p:pic>
      <p:pic>
        <p:nvPicPr>
          <p:cNvPr id="7" name="Picture 6">
            <a:extLst>
              <a:ext uri="{FF2B5EF4-FFF2-40B4-BE49-F238E27FC236}">
                <a16:creationId xmlns:a16="http://schemas.microsoft.com/office/drawing/2014/main" id="{35BA46C2-46AB-A512-074C-EA81230FEAC0}"/>
              </a:ext>
            </a:extLst>
          </p:cNvPr>
          <p:cNvPicPr>
            <a:picLocks noChangeAspect="1"/>
          </p:cNvPicPr>
          <p:nvPr/>
        </p:nvPicPr>
        <p:blipFill>
          <a:blip r:embed="rId4"/>
          <a:stretch>
            <a:fillRect/>
          </a:stretch>
        </p:blipFill>
        <p:spPr>
          <a:xfrm>
            <a:off x="3615641" y="1804093"/>
            <a:ext cx="552450" cy="457200"/>
          </a:xfrm>
          <a:prstGeom prst="rect">
            <a:avLst/>
          </a:prstGeom>
        </p:spPr>
      </p:pic>
      <p:sp>
        <p:nvSpPr>
          <p:cNvPr id="12" name="TextBox 11">
            <a:extLst>
              <a:ext uri="{FF2B5EF4-FFF2-40B4-BE49-F238E27FC236}">
                <a16:creationId xmlns:a16="http://schemas.microsoft.com/office/drawing/2014/main" id="{0D16A027-FEB7-0179-D24F-596657F4ED49}"/>
              </a:ext>
            </a:extLst>
          </p:cNvPr>
          <p:cNvSpPr txBox="1"/>
          <p:nvPr/>
        </p:nvSpPr>
        <p:spPr>
          <a:xfrm>
            <a:off x="3048740" y="5825213"/>
            <a:ext cx="6094520" cy="800219"/>
          </a:xfrm>
          <a:prstGeom prst="rect">
            <a:avLst/>
          </a:prstGeom>
          <a:noFill/>
        </p:spPr>
        <p:txBody>
          <a:bodyPr wrap="square">
            <a:spAutoFit/>
          </a:bodyPr>
          <a:lstStyle/>
          <a:p>
            <a:pPr algn="ctr"/>
            <a:r>
              <a:rPr lang="en-US" sz="1400" b="1" i="0" dirty="0">
                <a:solidFill>
                  <a:srgbClr val="000000"/>
                </a:solidFill>
                <a:effectLst/>
                <a:latin typeface="+mj-lt"/>
              </a:rPr>
              <a:t>Figure 3:</a:t>
            </a:r>
            <a:r>
              <a:rPr lang="en-US" sz="1400" b="0" i="0" dirty="0">
                <a:solidFill>
                  <a:srgbClr val="000000"/>
                </a:solidFill>
                <a:effectLst/>
                <a:latin typeface="+mj-lt"/>
              </a:rPr>
              <a:t> Digital subtraction angiography. (a) Mask image. (b) A live image. (c) Difference between (a) and (b). (d) Enhanced difference image.</a:t>
            </a:r>
            <a:r>
              <a:rPr lang="en-US" sz="1400" dirty="0">
                <a:latin typeface="+mj-lt"/>
              </a:rPr>
              <a:t> </a:t>
            </a:r>
            <a:br>
              <a:rPr lang="en-US" dirty="0"/>
            </a:br>
            <a:endParaRPr lang="en-US" dirty="0"/>
          </a:p>
        </p:txBody>
      </p:sp>
      <p:sp>
        <p:nvSpPr>
          <p:cNvPr id="3" name="Date Placeholder 2">
            <a:extLst>
              <a:ext uri="{FF2B5EF4-FFF2-40B4-BE49-F238E27FC236}">
                <a16:creationId xmlns:a16="http://schemas.microsoft.com/office/drawing/2014/main" id="{72674EDA-7035-2F65-A90F-F447D433AE00}"/>
              </a:ext>
            </a:extLst>
          </p:cNvPr>
          <p:cNvSpPr>
            <a:spLocks noGrp="1"/>
          </p:cNvSpPr>
          <p:nvPr>
            <p:ph type="dt" sz="half" idx="10"/>
          </p:nvPr>
        </p:nvSpPr>
        <p:spPr/>
        <p:txBody>
          <a:bodyPr/>
          <a:lstStyle/>
          <a:p>
            <a:fld id="{5B3FADD4-7AC8-41D0-8B00-5B013EE7CF6A}" type="datetime1">
              <a:rPr lang="en-US" smtClean="0"/>
              <a:t>3/12/2023</a:t>
            </a:fld>
            <a:endParaRPr lang="en-US"/>
          </a:p>
        </p:txBody>
      </p:sp>
      <p:sp>
        <p:nvSpPr>
          <p:cNvPr id="4" name="Footer Placeholder 3">
            <a:extLst>
              <a:ext uri="{FF2B5EF4-FFF2-40B4-BE49-F238E27FC236}">
                <a16:creationId xmlns:a16="http://schemas.microsoft.com/office/drawing/2014/main" id="{3B1ADAF9-727B-AD29-E2FC-AB795EA5650B}"/>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AF70D3DD-C118-B4A9-2A56-2A2F2EFF3D8C}"/>
              </a:ext>
            </a:extLst>
          </p:cNvPr>
          <p:cNvSpPr>
            <a:spLocks noGrp="1"/>
          </p:cNvSpPr>
          <p:nvPr>
            <p:ph type="sldNum" sz="quarter" idx="12"/>
          </p:nvPr>
        </p:nvSpPr>
        <p:spPr/>
        <p:txBody>
          <a:bodyPr/>
          <a:lstStyle/>
          <a:p>
            <a:fld id="{6AACA9C9-CED9-4A10-979B-54DBF32CAC74}" type="slidenum">
              <a:rPr lang="en-US" smtClean="0"/>
              <a:t>22</a:t>
            </a:fld>
            <a:endParaRPr lang="en-US"/>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6DA4B676-971E-E349-802E-98D6D474F87C}"/>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B798A4F8-68F9-ACC0-42E3-4DB742133C81}"/>
              </a:ext>
            </a:extLst>
          </p:cNvPr>
          <p:cNvSpPr>
            <a:spLocks noGrp="1"/>
          </p:cNvSpPr>
          <p:nvPr>
            <p:ph type="title"/>
          </p:nvPr>
        </p:nvSpPr>
        <p:spPr/>
        <p:txBody>
          <a:bodyPr>
            <a:normAutofit/>
          </a:bodyPr>
          <a:lstStyle/>
          <a:p>
            <a:r>
              <a:rPr lang="en-US" sz="3600" b="1" dirty="0"/>
              <a:t>Arithmetic Operation</a:t>
            </a:r>
            <a:r>
              <a:rPr lang="fr-FR" sz="3600" b="1" dirty="0"/>
              <a:t> (Multiplication and Division)</a:t>
            </a:r>
            <a:endParaRPr lang="en-US" sz="3600" dirty="0"/>
          </a:p>
        </p:txBody>
      </p:sp>
      <p:sp>
        <p:nvSpPr>
          <p:cNvPr id="66566" name="TextBox 10">
            <a:extLst>
              <a:ext uri="{FF2B5EF4-FFF2-40B4-BE49-F238E27FC236}">
                <a16:creationId xmlns:a16="http://schemas.microsoft.com/office/drawing/2014/main" id="{8232ABB9-B178-FEFE-B8A5-FA31C1C64FFD}"/>
              </a:ext>
            </a:extLst>
          </p:cNvPr>
          <p:cNvSpPr txBox="1">
            <a:spLocks noChangeArrowheads="1"/>
          </p:cNvSpPr>
          <p:nvPr/>
        </p:nvSpPr>
        <p:spPr bwMode="auto">
          <a:xfrm>
            <a:off x="1189608" y="1866901"/>
            <a:ext cx="9966072" cy="87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gn="just">
              <a:lnSpc>
                <a:spcPct val="150000"/>
              </a:lnSpc>
              <a:buFont typeface="Wingdings" panose="05000000000000000000" pitchFamily="2" charset="2"/>
              <a:buChar char="v"/>
            </a:pPr>
            <a:r>
              <a:rPr lang="en-US" altLang="en-US" dirty="0">
                <a:latin typeface="+mj-lt"/>
              </a:rPr>
              <a:t>An important application of image </a:t>
            </a:r>
            <a:r>
              <a:rPr lang="en-US" altLang="en-US" b="1" dirty="0">
                <a:latin typeface="+mj-lt"/>
              </a:rPr>
              <a:t>multiplication (and division)</a:t>
            </a:r>
            <a:r>
              <a:rPr lang="en-US" altLang="en-US" dirty="0">
                <a:latin typeface="+mj-lt"/>
              </a:rPr>
              <a:t> is </a:t>
            </a:r>
            <a:r>
              <a:rPr lang="en-US" altLang="en-US" b="1" i="1" dirty="0">
                <a:latin typeface="+mj-lt"/>
              </a:rPr>
              <a:t>shading correction</a:t>
            </a:r>
            <a:r>
              <a:rPr lang="en-US" altLang="en-US" dirty="0">
                <a:latin typeface="+mj-lt"/>
              </a:rPr>
              <a:t>.</a:t>
            </a:r>
          </a:p>
          <a:p>
            <a:pPr marL="285750" indent="-285750" algn="just">
              <a:lnSpc>
                <a:spcPct val="150000"/>
              </a:lnSpc>
              <a:buFont typeface="Wingdings" panose="05000000000000000000" pitchFamily="2" charset="2"/>
              <a:buChar char="v"/>
            </a:pPr>
            <a:r>
              <a:rPr lang="en-US" altLang="en-US" dirty="0">
                <a:latin typeface="+mj-lt"/>
              </a:rPr>
              <a:t> Suppose that an imaging sensor produces images, </a:t>
            </a:r>
            <a:r>
              <a:rPr lang="en-US" altLang="en-US" b="1" i="1" dirty="0">
                <a:latin typeface="+mj-lt"/>
              </a:rPr>
              <a:t>g(</a:t>
            </a:r>
            <a:r>
              <a:rPr lang="en-US" altLang="en-US" b="1" i="1" dirty="0" err="1">
                <a:latin typeface="+mj-lt"/>
              </a:rPr>
              <a:t>x,y</a:t>
            </a:r>
            <a:r>
              <a:rPr lang="en-US" altLang="en-US" b="1" i="1" dirty="0">
                <a:latin typeface="+mj-lt"/>
              </a:rPr>
              <a:t>),</a:t>
            </a:r>
          </a:p>
        </p:txBody>
      </p:sp>
      <p:graphicFrame>
        <p:nvGraphicFramePr>
          <p:cNvPr id="66567" name="Object 2">
            <a:extLst>
              <a:ext uri="{FF2B5EF4-FFF2-40B4-BE49-F238E27FC236}">
                <a16:creationId xmlns:a16="http://schemas.microsoft.com/office/drawing/2014/main" id="{E8F968CA-417E-77D9-633E-2014580D335E}"/>
              </a:ext>
            </a:extLst>
          </p:cNvPr>
          <p:cNvGraphicFramePr>
            <a:graphicFrameLocks noChangeAspect="1"/>
          </p:cNvGraphicFramePr>
          <p:nvPr>
            <p:extLst>
              <p:ext uri="{D42A27DB-BD31-4B8C-83A1-F6EECF244321}">
                <p14:modId xmlns:p14="http://schemas.microsoft.com/office/powerpoint/2010/main" val="4068308881"/>
              </p:ext>
            </p:extLst>
          </p:nvPr>
        </p:nvGraphicFramePr>
        <p:xfrm>
          <a:off x="4981576" y="2985848"/>
          <a:ext cx="2600325" cy="330200"/>
        </p:xfrm>
        <a:graphic>
          <a:graphicData uri="http://schemas.openxmlformats.org/presentationml/2006/ole">
            <mc:AlternateContent xmlns:mc="http://schemas.openxmlformats.org/markup-compatibility/2006">
              <mc:Choice xmlns:v="urn:schemas-microsoft-com:vml" Requires="v">
                <p:oleObj name="Equation" r:id="rId3" imgW="1600200" imgH="203200" progId="Equation.3">
                  <p:embed/>
                </p:oleObj>
              </mc:Choice>
              <mc:Fallback>
                <p:oleObj name="Equation" r:id="rId3" imgW="1600200" imgH="203200" progId="Equation.3">
                  <p:embed/>
                  <p:pic>
                    <p:nvPicPr>
                      <p:cNvPr id="66567" name="Object 2">
                        <a:extLst>
                          <a:ext uri="{FF2B5EF4-FFF2-40B4-BE49-F238E27FC236}">
                            <a16:creationId xmlns:a16="http://schemas.microsoft.com/office/drawing/2014/main" id="{E8F968CA-417E-77D9-633E-2014580D3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576" y="2985848"/>
                        <a:ext cx="26003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8" name="TextBox 12">
            <a:extLst>
              <a:ext uri="{FF2B5EF4-FFF2-40B4-BE49-F238E27FC236}">
                <a16:creationId xmlns:a16="http://schemas.microsoft.com/office/drawing/2014/main" id="{F7DC852D-2049-7EE5-4DBB-AF642CA7C508}"/>
              </a:ext>
            </a:extLst>
          </p:cNvPr>
          <p:cNvSpPr txBox="1">
            <a:spLocks noChangeArrowheads="1"/>
          </p:cNvSpPr>
          <p:nvPr/>
        </p:nvSpPr>
        <p:spPr bwMode="auto">
          <a:xfrm>
            <a:off x="1322773" y="3541952"/>
            <a:ext cx="7667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buFontTx/>
              <a:buChar char="-"/>
            </a:pPr>
            <a:r>
              <a:rPr lang="en-US" altLang="en-US" b="1" i="1" dirty="0">
                <a:latin typeface="+mj-lt"/>
                <a:cs typeface="Times New Roman" panose="02020603050405020304" pitchFamily="18" charset="0"/>
              </a:rPr>
              <a:t>f(</a:t>
            </a:r>
            <a:r>
              <a:rPr lang="en-US" altLang="en-US" b="1" i="1" dirty="0" err="1">
                <a:latin typeface="+mj-lt"/>
                <a:cs typeface="Times New Roman" panose="02020603050405020304" pitchFamily="18" charset="0"/>
              </a:rPr>
              <a:t>x,y</a:t>
            </a:r>
            <a:r>
              <a:rPr lang="en-US" altLang="en-US" b="1" i="1" dirty="0">
                <a:latin typeface="+mj-lt"/>
                <a:cs typeface="Times New Roman" panose="02020603050405020304" pitchFamily="18" charset="0"/>
              </a:rPr>
              <a:t>)</a:t>
            </a:r>
            <a:r>
              <a:rPr lang="en-US" altLang="en-US" dirty="0">
                <a:latin typeface="+mj-lt"/>
              </a:rPr>
              <a:t> indicates </a:t>
            </a:r>
            <a:r>
              <a:rPr lang="en-US" altLang="en-US" b="1" dirty="0">
                <a:latin typeface="+mj-lt"/>
              </a:rPr>
              <a:t>perfect image</a:t>
            </a:r>
          </a:p>
          <a:p>
            <a:pPr>
              <a:buFontTx/>
              <a:buChar char="-"/>
            </a:pPr>
            <a:r>
              <a:rPr lang="en-US" altLang="en-US" b="1" i="1" dirty="0">
                <a:latin typeface="+mj-lt"/>
                <a:cs typeface="Times New Roman" panose="02020603050405020304" pitchFamily="18" charset="0"/>
              </a:rPr>
              <a:t>h(</a:t>
            </a:r>
            <a:r>
              <a:rPr lang="en-US" altLang="en-US" b="1" i="1" dirty="0" err="1">
                <a:latin typeface="+mj-lt"/>
                <a:cs typeface="Times New Roman" panose="02020603050405020304" pitchFamily="18" charset="0"/>
              </a:rPr>
              <a:t>x,y</a:t>
            </a:r>
            <a:r>
              <a:rPr lang="en-US" altLang="en-US" b="1" i="1" dirty="0">
                <a:latin typeface="+mj-lt"/>
                <a:cs typeface="Times New Roman" panose="02020603050405020304" pitchFamily="18" charset="0"/>
              </a:rPr>
              <a:t>)</a:t>
            </a:r>
            <a:r>
              <a:rPr lang="en-US" altLang="en-US" dirty="0">
                <a:latin typeface="+mj-lt"/>
              </a:rPr>
              <a:t> indicates </a:t>
            </a:r>
            <a:r>
              <a:rPr lang="en-US" altLang="en-US" b="1" dirty="0">
                <a:latin typeface="+mj-lt"/>
              </a:rPr>
              <a:t>a shading function</a:t>
            </a:r>
            <a:endParaRPr lang="en-US" altLang="en-US" dirty="0">
              <a:latin typeface="+mj-lt"/>
            </a:endParaRPr>
          </a:p>
        </p:txBody>
      </p:sp>
      <p:sp>
        <p:nvSpPr>
          <p:cNvPr id="3" name="Date Placeholder 2">
            <a:extLst>
              <a:ext uri="{FF2B5EF4-FFF2-40B4-BE49-F238E27FC236}">
                <a16:creationId xmlns:a16="http://schemas.microsoft.com/office/drawing/2014/main" id="{62FA80DA-EE53-3DD7-7B09-1CBD0A4F0C50}"/>
              </a:ext>
            </a:extLst>
          </p:cNvPr>
          <p:cNvSpPr>
            <a:spLocks noGrp="1"/>
          </p:cNvSpPr>
          <p:nvPr>
            <p:ph type="dt" sz="half" idx="10"/>
          </p:nvPr>
        </p:nvSpPr>
        <p:spPr/>
        <p:txBody>
          <a:bodyPr/>
          <a:lstStyle/>
          <a:p>
            <a:fld id="{7609268E-1433-4D3C-AFEC-11ABFCA7332D}" type="datetime1">
              <a:rPr lang="en-US" smtClean="0"/>
              <a:t>3/12/2023</a:t>
            </a:fld>
            <a:endParaRPr lang="en-US"/>
          </a:p>
        </p:txBody>
      </p:sp>
      <p:sp>
        <p:nvSpPr>
          <p:cNvPr id="4" name="Footer Placeholder 3">
            <a:extLst>
              <a:ext uri="{FF2B5EF4-FFF2-40B4-BE49-F238E27FC236}">
                <a16:creationId xmlns:a16="http://schemas.microsoft.com/office/drawing/2014/main" id="{4B82DA51-D3F2-ABB4-FB25-2360D0A5FD7A}"/>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DB2D6F70-E3CC-E5F1-F5CE-29D6C474AEF4}"/>
              </a:ext>
            </a:extLst>
          </p:cNvPr>
          <p:cNvSpPr>
            <a:spLocks noGrp="1"/>
          </p:cNvSpPr>
          <p:nvPr>
            <p:ph type="sldNum" sz="quarter" idx="12"/>
          </p:nvPr>
        </p:nvSpPr>
        <p:spPr/>
        <p:txBody>
          <a:bodyPr/>
          <a:lstStyle/>
          <a:p>
            <a:fld id="{6AACA9C9-CED9-4A10-979B-54DBF32CAC74}" type="slidenum">
              <a:rPr lang="en-US" smtClean="0"/>
              <a:t>23</a:t>
            </a:fld>
            <a:endParaRPr lang="en-US"/>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0DA2CFAE-2A41-DEC8-7249-8FE0F4AD605C}"/>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9125273B-67E8-08DF-50E4-C73D49A0E5FA}"/>
              </a:ext>
            </a:extLst>
          </p:cNvPr>
          <p:cNvSpPr>
            <a:spLocks noGrp="1"/>
          </p:cNvSpPr>
          <p:nvPr>
            <p:ph type="title"/>
          </p:nvPr>
        </p:nvSpPr>
        <p:spPr/>
        <p:txBody>
          <a:bodyPr>
            <a:normAutofit/>
          </a:bodyPr>
          <a:lstStyle/>
          <a:p>
            <a:r>
              <a:rPr lang="en-US" sz="3600" b="1" dirty="0"/>
              <a:t>Arithmetic Operation</a:t>
            </a:r>
            <a:r>
              <a:rPr lang="fr-FR" sz="3600" b="1" dirty="0"/>
              <a:t> (Multiplication and Division)</a:t>
            </a:r>
            <a:endParaRPr lang="en-US" sz="3600" dirty="0"/>
          </a:p>
        </p:txBody>
      </p:sp>
      <p:graphicFrame>
        <p:nvGraphicFramePr>
          <p:cNvPr id="68614" name="Object 2">
            <a:extLst>
              <a:ext uri="{FF2B5EF4-FFF2-40B4-BE49-F238E27FC236}">
                <a16:creationId xmlns:a16="http://schemas.microsoft.com/office/drawing/2014/main" id="{3B4C6635-EDF2-30B6-0DAB-1A71A13B9585}"/>
              </a:ext>
            </a:extLst>
          </p:cNvPr>
          <p:cNvGraphicFramePr>
            <a:graphicFrameLocks noChangeAspect="1"/>
          </p:cNvGraphicFramePr>
          <p:nvPr/>
        </p:nvGraphicFramePr>
        <p:xfrm>
          <a:off x="4459289" y="3327400"/>
          <a:ext cx="3806825" cy="444500"/>
        </p:xfrm>
        <a:graphic>
          <a:graphicData uri="http://schemas.openxmlformats.org/presentationml/2006/ole">
            <mc:AlternateContent xmlns:mc="http://schemas.openxmlformats.org/markup-compatibility/2006">
              <mc:Choice xmlns:v="urn:schemas-microsoft-com:vml" Requires="v">
                <p:oleObj name="Equation" r:id="rId3" imgW="1739900" imgH="203200" progId="Equation.3">
                  <p:embed/>
                </p:oleObj>
              </mc:Choice>
              <mc:Fallback>
                <p:oleObj name="Equation" r:id="rId3" imgW="1739900" imgH="203200" progId="Equation.3">
                  <p:embed/>
                  <p:pic>
                    <p:nvPicPr>
                      <p:cNvPr id="68614" name="Object 2">
                        <a:extLst>
                          <a:ext uri="{FF2B5EF4-FFF2-40B4-BE49-F238E27FC236}">
                            <a16:creationId xmlns:a16="http://schemas.microsoft.com/office/drawing/2014/main" id="{3B4C6635-EDF2-30B6-0DAB-1A71A13B9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289" y="3327400"/>
                        <a:ext cx="38068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Horizontal Scroll 13">
            <a:extLst>
              <a:ext uri="{FF2B5EF4-FFF2-40B4-BE49-F238E27FC236}">
                <a16:creationId xmlns:a16="http://schemas.microsoft.com/office/drawing/2014/main" id="{9D5CF326-F1F9-190B-63EC-2B2349FF917C}"/>
              </a:ext>
            </a:extLst>
          </p:cNvPr>
          <p:cNvSpPr/>
          <p:nvPr/>
        </p:nvSpPr>
        <p:spPr>
          <a:xfrm>
            <a:off x="3836987" y="2065338"/>
            <a:ext cx="4695825" cy="1143000"/>
          </a:xfrm>
          <a:prstGeom prst="horizontalScroll">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sz="3200" dirty="0"/>
              <a:t>If h(x, y) is known!!!!</a:t>
            </a:r>
          </a:p>
        </p:txBody>
      </p:sp>
      <p:sp>
        <p:nvSpPr>
          <p:cNvPr id="68616" name="TextBox 14">
            <a:extLst>
              <a:ext uri="{FF2B5EF4-FFF2-40B4-BE49-F238E27FC236}">
                <a16:creationId xmlns:a16="http://schemas.microsoft.com/office/drawing/2014/main" id="{D58BF3EA-FF7E-9023-5E22-93EF27EFECA3}"/>
              </a:ext>
            </a:extLst>
          </p:cNvPr>
          <p:cNvSpPr txBox="1">
            <a:spLocks noChangeArrowheads="1"/>
          </p:cNvSpPr>
          <p:nvPr/>
        </p:nvSpPr>
        <p:spPr bwMode="auto">
          <a:xfrm>
            <a:off x="3172564" y="4036658"/>
            <a:ext cx="716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latin typeface="+mj-lt"/>
              </a:rPr>
              <a:t> - multiplying the sensed image g(x, y) by the </a:t>
            </a:r>
            <a:r>
              <a:rPr lang="en-US" altLang="en-US" b="1" dirty="0">
                <a:latin typeface="+mj-lt"/>
              </a:rPr>
              <a:t>inverse</a:t>
            </a:r>
            <a:r>
              <a:rPr lang="en-US" altLang="en-US" dirty="0">
                <a:latin typeface="+mj-lt"/>
              </a:rPr>
              <a:t> of h(x, y)</a:t>
            </a:r>
          </a:p>
        </p:txBody>
      </p:sp>
      <p:sp>
        <p:nvSpPr>
          <p:cNvPr id="3" name="Date Placeholder 2">
            <a:extLst>
              <a:ext uri="{FF2B5EF4-FFF2-40B4-BE49-F238E27FC236}">
                <a16:creationId xmlns:a16="http://schemas.microsoft.com/office/drawing/2014/main" id="{77AF4854-BEA2-222A-09FD-583C8613E7DF}"/>
              </a:ext>
            </a:extLst>
          </p:cNvPr>
          <p:cNvSpPr>
            <a:spLocks noGrp="1"/>
          </p:cNvSpPr>
          <p:nvPr>
            <p:ph type="dt" sz="half" idx="10"/>
          </p:nvPr>
        </p:nvSpPr>
        <p:spPr/>
        <p:txBody>
          <a:bodyPr/>
          <a:lstStyle/>
          <a:p>
            <a:fld id="{0A598E20-D351-4533-9039-5650F4A89312}" type="datetime1">
              <a:rPr lang="en-US" smtClean="0"/>
              <a:t>3/12/2023</a:t>
            </a:fld>
            <a:endParaRPr lang="en-US"/>
          </a:p>
        </p:txBody>
      </p:sp>
      <p:sp>
        <p:nvSpPr>
          <p:cNvPr id="4" name="Footer Placeholder 3">
            <a:extLst>
              <a:ext uri="{FF2B5EF4-FFF2-40B4-BE49-F238E27FC236}">
                <a16:creationId xmlns:a16="http://schemas.microsoft.com/office/drawing/2014/main" id="{4F8EB86E-298F-A256-CAB8-B2D54515BC2B}"/>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2DB6E023-AD79-32F2-B639-C383BC13EC11}"/>
              </a:ext>
            </a:extLst>
          </p:cNvPr>
          <p:cNvSpPr>
            <a:spLocks noGrp="1"/>
          </p:cNvSpPr>
          <p:nvPr>
            <p:ph type="sldNum" sz="quarter" idx="12"/>
          </p:nvPr>
        </p:nvSpPr>
        <p:spPr/>
        <p:txBody>
          <a:bodyPr/>
          <a:lstStyle/>
          <a:p>
            <a:fld id="{6AACA9C9-CED9-4A10-979B-54DBF32CAC74}" type="slidenum">
              <a:rPr lang="en-US" smtClean="0"/>
              <a:t>24</a:t>
            </a:fld>
            <a:endParaRPr lang="en-US"/>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6207CD58-7813-8372-DFBE-8AAE3786222B}"/>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2155530A-1820-D7E4-6F6A-AF56C7F1FBDC}"/>
              </a:ext>
            </a:extLst>
          </p:cNvPr>
          <p:cNvSpPr>
            <a:spLocks noGrp="1"/>
          </p:cNvSpPr>
          <p:nvPr>
            <p:ph type="title"/>
          </p:nvPr>
        </p:nvSpPr>
        <p:spPr/>
        <p:txBody>
          <a:bodyPr>
            <a:normAutofit/>
          </a:bodyPr>
          <a:lstStyle/>
          <a:p>
            <a:r>
              <a:rPr lang="en-US" sz="3600" b="1" dirty="0"/>
              <a:t>Arithmetic Operation</a:t>
            </a:r>
            <a:r>
              <a:rPr lang="fr-FR" sz="3600" b="1" dirty="0"/>
              <a:t> (Multiplication and Division)</a:t>
            </a:r>
            <a:endParaRPr lang="en-US" sz="3600" dirty="0"/>
          </a:p>
        </p:txBody>
      </p:sp>
      <p:sp>
        <p:nvSpPr>
          <p:cNvPr id="14" name="Horizontal Scroll 13">
            <a:extLst>
              <a:ext uri="{FF2B5EF4-FFF2-40B4-BE49-F238E27FC236}">
                <a16:creationId xmlns:a16="http://schemas.microsoft.com/office/drawing/2014/main" id="{624A35B5-9CC6-CF99-731A-5C19C5869887}"/>
              </a:ext>
            </a:extLst>
          </p:cNvPr>
          <p:cNvSpPr/>
          <p:nvPr/>
        </p:nvSpPr>
        <p:spPr>
          <a:xfrm>
            <a:off x="3762376" y="2362200"/>
            <a:ext cx="4695825" cy="1143000"/>
          </a:xfrm>
          <a:prstGeom prst="horizontalScroll">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sz="3200" dirty="0"/>
              <a:t>If h(</a:t>
            </a:r>
            <a:r>
              <a:rPr lang="en-US" sz="3200" dirty="0" err="1"/>
              <a:t>x,y</a:t>
            </a:r>
            <a:r>
              <a:rPr lang="en-US" sz="3200" dirty="0"/>
              <a:t>) is unknown!!!!</a:t>
            </a:r>
          </a:p>
        </p:txBody>
      </p:sp>
      <p:sp>
        <p:nvSpPr>
          <p:cNvPr id="11" name="Round Diagonal Corner Rectangle 10">
            <a:extLst>
              <a:ext uri="{FF2B5EF4-FFF2-40B4-BE49-F238E27FC236}">
                <a16:creationId xmlns:a16="http://schemas.microsoft.com/office/drawing/2014/main" id="{E38B5938-BF99-D882-37A2-0DCDFADBDE83}"/>
              </a:ext>
            </a:extLst>
          </p:cNvPr>
          <p:cNvSpPr/>
          <p:nvPr/>
        </p:nvSpPr>
        <p:spPr>
          <a:xfrm>
            <a:off x="5724525" y="3276600"/>
            <a:ext cx="3486150" cy="2019300"/>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dirty="0"/>
              <a:t>We can find out h(</a:t>
            </a:r>
            <a:r>
              <a:rPr lang="en-US" dirty="0" err="1"/>
              <a:t>x,y</a:t>
            </a:r>
            <a:r>
              <a:rPr lang="en-US" dirty="0"/>
              <a:t>)…..</a:t>
            </a:r>
          </a:p>
          <a:p>
            <a:pPr algn="ctr">
              <a:defRPr/>
            </a:pPr>
            <a:r>
              <a:rPr lang="en-US" dirty="0"/>
              <a:t>Discuss in chapter 9</a:t>
            </a:r>
          </a:p>
        </p:txBody>
      </p:sp>
      <p:sp>
        <p:nvSpPr>
          <p:cNvPr id="3" name="Date Placeholder 2">
            <a:extLst>
              <a:ext uri="{FF2B5EF4-FFF2-40B4-BE49-F238E27FC236}">
                <a16:creationId xmlns:a16="http://schemas.microsoft.com/office/drawing/2014/main" id="{E2D32D79-3A63-2137-8DB0-DF0AC40D384C}"/>
              </a:ext>
            </a:extLst>
          </p:cNvPr>
          <p:cNvSpPr>
            <a:spLocks noGrp="1"/>
          </p:cNvSpPr>
          <p:nvPr>
            <p:ph type="dt" sz="half" idx="10"/>
          </p:nvPr>
        </p:nvSpPr>
        <p:spPr/>
        <p:txBody>
          <a:bodyPr/>
          <a:lstStyle/>
          <a:p>
            <a:fld id="{59787917-D9FB-43BE-A0E8-463FAEF7910F}" type="datetime1">
              <a:rPr lang="en-US" smtClean="0"/>
              <a:t>3/12/2023</a:t>
            </a:fld>
            <a:endParaRPr lang="en-US"/>
          </a:p>
        </p:txBody>
      </p:sp>
      <p:sp>
        <p:nvSpPr>
          <p:cNvPr id="4" name="Footer Placeholder 3">
            <a:extLst>
              <a:ext uri="{FF2B5EF4-FFF2-40B4-BE49-F238E27FC236}">
                <a16:creationId xmlns:a16="http://schemas.microsoft.com/office/drawing/2014/main" id="{B69335F3-9F67-375F-5EBE-6374D0E6BA53}"/>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D50E1717-1320-F146-4845-DCC6156A7874}"/>
              </a:ext>
            </a:extLst>
          </p:cNvPr>
          <p:cNvSpPr>
            <a:spLocks noGrp="1"/>
          </p:cNvSpPr>
          <p:nvPr>
            <p:ph type="sldNum" sz="quarter" idx="12"/>
          </p:nvPr>
        </p:nvSpPr>
        <p:spPr/>
        <p:txBody>
          <a:bodyPr/>
          <a:lstStyle/>
          <a:p>
            <a:fld id="{6AACA9C9-CED9-4A10-979B-54DBF32CAC74}" type="slidenum">
              <a:rPr lang="en-US" smtClean="0"/>
              <a:t>25</a:t>
            </a:fld>
            <a:endParaRPr lang="en-US"/>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42295E70-117B-61B4-FB25-2638C133A58D}"/>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4" name="Title 3">
            <a:extLst>
              <a:ext uri="{FF2B5EF4-FFF2-40B4-BE49-F238E27FC236}">
                <a16:creationId xmlns:a16="http://schemas.microsoft.com/office/drawing/2014/main" id="{893ED27A-3F1B-21A4-9AC0-F865E53FE9CD}"/>
              </a:ext>
            </a:extLst>
          </p:cNvPr>
          <p:cNvSpPr>
            <a:spLocks noGrp="1"/>
          </p:cNvSpPr>
          <p:nvPr>
            <p:ph type="title"/>
          </p:nvPr>
        </p:nvSpPr>
        <p:spPr/>
        <p:txBody>
          <a:bodyPr>
            <a:normAutofit/>
          </a:bodyPr>
          <a:lstStyle/>
          <a:p>
            <a:r>
              <a:rPr lang="en-US" sz="3600" b="1" dirty="0"/>
              <a:t>Arithmetic Operation</a:t>
            </a:r>
            <a:r>
              <a:rPr lang="fr-FR" sz="3600" b="1" dirty="0"/>
              <a:t> (Multiplication and Division)</a:t>
            </a:r>
            <a:endParaRPr lang="en-US" sz="3600" dirty="0"/>
          </a:p>
        </p:txBody>
      </p:sp>
      <p:pic>
        <p:nvPicPr>
          <p:cNvPr id="3" name="Picture 2">
            <a:extLst>
              <a:ext uri="{FF2B5EF4-FFF2-40B4-BE49-F238E27FC236}">
                <a16:creationId xmlns:a16="http://schemas.microsoft.com/office/drawing/2014/main" id="{00EFC9A2-3D8D-F49E-E85A-6878E66651BA}"/>
              </a:ext>
            </a:extLst>
          </p:cNvPr>
          <p:cNvPicPr>
            <a:picLocks noChangeAspect="1"/>
          </p:cNvPicPr>
          <p:nvPr/>
        </p:nvPicPr>
        <p:blipFill>
          <a:blip r:embed="rId3"/>
          <a:stretch>
            <a:fillRect/>
          </a:stretch>
        </p:blipFill>
        <p:spPr>
          <a:xfrm>
            <a:off x="1700212" y="2092326"/>
            <a:ext cx="8791575" cy="3048000"/>
          </a:xfrm>
          <a:prstGeom prst="rect">
            <a:avLst/>
          </a:prstGeom>
        </p:spPr>
      </p:pic>
      <p:sp>
        <p:nvSpPr>
          <p:cNvPr id="7" name="TextBox 6">
            <a:extLst>
              <a:ext uri="{FF2B5EF4-FFF2-40B4-BE49-F238E27FC236}">
                <a16:creationId xmlns:a16="http://schemas.microsoft.com/office/drawing/2014/main" id="{4D04C784-19DA-DACE-F5A1-6F80B90A458B}"/>
              </a:ext>
            </a:extLst>
          </p:cNvPr>
          <p:cNvSpPr txBox="1"/>
          <p:nvPr/>
        </p:nvSpPr>
        <p:spPr>
          <a:xfrm>
            <a:off x="3340223" y="5140326"/>
            <a:ext cx="6371948" cy="800219"/>
          </a:xfrm>
          <a:prstGeom prst="rect">
            <a:avLst/>
          </a:prstGeom>
          <a:noFill/>
        </p:spPr>
        <p:txBody>
          <a:bodyPr wrap="square">
            <a:spAutoFit/>
          </a:bodyPr>
          <a:lstStyle/>
          <a:p>
            <a:pPr algn="ctr"/>
            <a:r>
              <a:rPr lang="en-US" sz="1400" b="1" i="0" dirty="0">
                <a:solidFill>
                  <a:srgbClr val="000000"/>
                </a:solidFill>
                <a:effectLst/>
                <a:latin typeface="+mj-lt"/>
              </a:rPr>
              <a:t>Figure 4: </a:t>
            </a:r>
            <a:r>
              <a:rPr lang="en-US" sz="1400" b="0" i="0" dirty="0">
                <a:solidFill>
                  <a:srgbClr val="000000"/>
                </a:solidFill>
                <a:effectLst/>
                <a:latin typeface="+mj-lt"/>
              </a:rPr>
              <a:t>Shading correction. (a) Shaded test pattern. (b) Estimated shading pattern. (c) Product of (a) by the reciprocal of (b).</a:t>
            </a:r>
            <a:r>
              <a:rPr lang="en-US" sz="1400" dirty="0">
                <a:latin typeface="+mj-lt"/>
              </a:rPr>
              <a:t> </a:t>
            </a:r>
            <a:br>
              <a:rPr lang="en-US" dirty="0"/>
            </a:br>
            <a:endParaRPr lang="en-US" dirty="0"/>
          </a:p>
        </p:txBody>
      </p:sp>
      <p:sp>
        <p:nvSpPr>
          <p:cNvPr id="2" name="Date Placeholder 1">
            <a:extLst>
              <a:ext uri="{FF2B5EF4-FFF2-40B4-BE49-F238E27FC236}">
                <a16:creationId xmlns:a16="http://schemas.microsoft.com/office/drawing/2014/main" id="{A968B160-4002-CB28-2291-73929C2A297D}"/>
              </a:ext>
            </a:extLst>
          </p:cNvPr>
          <p:cNvSpPr>
            <a:spLocks noGrp="1"/>
          </p:cNvSpPr>
          <p:nvPr>
            <p:ph type="dt" sz="half" idx="10"/>
          </p:nvPr>
        </p:nvSpPr>
        <p:spPr/>
        <p:txBody>
          <a:bodyPr/>
          <a:lstStyle/>
          <a:p>
            <a:fld id="{A36F1DF1-B3AE-4C60-B016-D7ECDC02CCA9}" type="datetime1">
              <a:rPr lang="en-US" smtClean="0"/>
              <a:t>3/12/2023</a:t>
            </a:fld>
            <a:endParaRPr lang="en-US"/>
          </a:p>
        </p:txBody>
      </p:sp>
      <p:sp>
        <p:nvSpPr>
          <p:cNvPr id="5" name="Footer Placeholder 4">
            <a:extLst>
              <a:ext uri="{FF2B5EF4-FFF2-40B4-BE49-F238E27FC236}">
                <a16:creationId xmlns:a16="http://schemas.microsoft.com/office/drawing/2014/main" id="{8E4678D6-5EF2-96D4-9173-7F84CD586C44}"/>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90113D57-EBF1-AB04-20B8-5B3B2DE813AD}"/>
              </a:ext>
            </a:extLst>
          </p:cNvPr>
          <p:cNvSpPr>
            <a:spLocks noGrp="1"/>
          </p:cNvSpPr>
          <p:nvPr>
            <p:ph type="sldNum" sz="quarter" idx="12"/>
          </p:nvPr>
        </p:nvSpPr>
        <p:spPr/>
        <p:txBody>
          <a:bodyPr/>
          <a:lstStyle/>
          <a:p>
            <a:fld id="{6AACA9C9-CED9-4A10-979B-54DBF32CAC74}" type="slidenum">
              <a:rPr lang="en-US" smtClean="0"/>
              <a:t>26</a:t>
            </a:fld>
            <a:endParaRPr lang="en-US"/>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7B13D5A3-F6D7-A81A-F77F-2E32776B0BE8}"/>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6" name="Title 5">
            <a:extLst>
              <a:ext uri="{FF2B5EF4-FFF2-40B4-BE49-F238E27FC236}">
                <a16:creationId xmlns:a16="http://schemas.microsoft.com/office/drawing/2014/main" id="{F61A982B-7B6F-DAA2-713E-406B4D7A3967}"/>
              </a:ext>
            </a:extLst>
          </p:cNvPr>
          <p:cNvSpPr>
            <a:spLocks noGrp="1"/>
          </p:cNvSpPr>
          <p:nvPr>
            <p:ph type="title"/>
          </p:nvPr>
        </p:nvSpPr>
        <p:spPr/>
        <p:txBody>
          <a:bodyPr>
            <a:normAutofit/>
          </a:bodyPr>
          <a:lstStyle/>
          <a:p>
            <a:r>
              <a:rPr lang="en-US" sz="3600" b="1" dirty="0"/>
              <a:t>Arithmetic Operation</a:t>
            </a:r>
            <a:r>
              <a:rPr lang="fr-FR" sz="3600" b="1" dirty="0"/>
              <a:t> (Multiplication and Division)</a:t>
            </a:r>
            <a:endParaRPr lang="en-US" sz="3600" dirty="0"/>
          </a:p>
        </p:txBody>
      </p:sp>
      <p:sp>
        <p:nvSpPr>
          <p:cNvPr id="74759" name="TextBox 10">
            <a:extLst>
              <a:ext uri="{FF2B5EF4-FFF2-40B4-BE49-F238E27FC236}">
                <a16:creationId xmlns:a16="http://schemas.microsoft.com/office/drawing/2014/main" id="{BA761B9F-EADD-4316-DE3B-B7A7BDAC71F7}"/>
              </a:ext>
            </a:extLst>
          </p:cNvPr>
          <p:cNvSpPr txBox="1">
            <a:spLocks noChangeArrowheads="1"/>
          </p:cNvSpPr>
          <p:nvPr/>
        </p:nvSpPr>
        <p:spPr bwMode="auto">
          <a:xfrm>
            <a:off x="1054076" y="1723177"/>
            <a:ext cx="10860941" cy="7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nSpc>
                <a:spcPct val="150000"/>
              </a:lnSpc>
              <a:buFont typeface="Wingdings" panose="05000000000000000000" pitchFamily="2" charset="2"/>
              <a:buChar char="ü"/>
            </a:pPr>
            <a:r>
              <a:rPr lang="en-US" altLang="en-US" sz="1600" dirty="0">
                <a:latin typeface="+mj-lt"/>
              </a:rPr>
              <a:t>Another common use of image multiplication is in </a:t>
            </a:r>
            <a:r>
              <a:rPr lang="en-US" altLang="en-US" sz="1600" b="1" dirty="0">
                <a:latin typeface="+mj-lt"/>
              </a:rPr>
              <a:t>masking</a:t>
            </a:r>
            <a:r>
              <a:rPr lang="en-US" altLang="en-US" sz="1600" dirty="0">
                <a:latin typeface="+mj-lt"/>
              </a:rPr>
              <a:t>, also called </a:t>
            </a:r>
            <a:r>
              <a:rPr lang="en-US" altLang="en-US" sz="1600" b="1" dirty="0">
                <a:latin typeface="+mj-lt"/>
              </a:rPr>
              <a:t>region of interest (ROI)</a:t>
            </a:r>
            <a:r>
              <a:rPr lang="en-US" altLang="en-US" sz="1600" dirty="0">
                <a:latin typeface="+mj-lt"/>
              </a:rPr>
              <a:t>, operations.</a:t>
            </a:r>
          </a:p>
          <a:p>
            <a:pPr marL="285750" indent="-285750">
              <a:lnSpc>
                <a:spcPct val="150000"/>
              </a:lnSpc>
              <a:buFont typeface="Wingdings" panose="05000000000000000000" pitchFamily="2" charset="2"/>
              <a:buChar char="ü"/>
            </a:pPr>
            <a:r>
              <a:rPr lang="en-US" altLang="en-US" sz="1600" dirty="0">
                <a:latin typeface="+mj-lt"/>
              </a:rPr>
              <a:t>Multiplying a given image by a </a:t>
            </a:r>
            <a:r>
              <a:rPr lang="en-US" altLang="en-US" sz="1600" b="1" dirty="0">
                <a:latin typeface="+mj-lt"/>
              </a:rPr>
              <a:t>mask</a:t>
            </a:r>
            <a:r>
              <a:rPr lang="en-US" altLang="en-US" sz="1600" dirty="0">
                <a:latin typeface="+mj-lt"/>
              </a:rPr>
              <a:t> image that </a:t>
            </a:r>
            <a:r>
              <a:rPr lang="en-US" altLang="en-US" sz="1600" b="1" dirty="0">
                <a:latin typeface="+mj-lt"/>
              </a:rPr>
              <a:t>has 1’s in the ROI</a:t>
            </a:r>
            <a:r>
              <a:rPr lang="en-US" altLang="en-US" sz="1600" dirty="0">
                <a:latin typeface="+mj-lt"/>
              </a:rPr>
              <a:t> and 0’s elsewhere. </a:t>
            </a:r>
          </a:p>
        </p:txBody>
      </p:sp>
      <p:pic>
        <p:nvPicPr>
          <p:cNvPr id="12" name="Picture 11">
            <a:extLst>
              <a:ext uri="{FF2B5EF4-FFF2-40B4-BE49-F238E27FC236}">
                <a16:creationId xmlns:a16="http://schemas.microsoft.com/office/drawing/2014/main" id="{88012D3A-8667-35E5-1779-43C5511CAECF}"/>
              </a:ext>
            </a:extLst>
          </p:cNvPr>
          <p:cNvPicPr>
            <a:picLocks noChangeAspect="1"/>
          </p:cNvPicPr>
          <p:nvPr/>
        </p:nvPicPr>
        <p:blipFill>
          <a:blip r:embed="rId3"/>
          <a:stretch>
            <a:fillRect/>
          </a:stretch>
        </p:blipFill>
        <p:spPr>
          <a:xfrm>
            <a:off x="1738312" y="2785554"/>
            <a:ext cx="8715375" cy="2476500"/>
          </a:xfrm>
          <a:prstGeom prst="rect">
            <a:avLst/>
          </a:prstGeom>
        </p:spPr>
      </p:pic>
      <p:sp>
        <p:nvSpPr>
          <p:cNvPr id="14" name="TextBox 13">
            <a:extLst>
              <a:ext uri="{FF2B5EF4-FFF2-40B4-BE49-F238E27FC236}">
                <a16:creationId xmlns:a16="http://schemas.microsoft.com/office/drawing/2014/main" id="{34BBC06D-A51B-805E-DFC7-D28BC4A1FF3D}"/>
              </a:ext>
            </a:extLst>
          </p:cNvPr>
          <p:cNvSpPr txBox="1"/>
          <p:nvPr/>
        </p:nvSpPr>
        <p:spPr>
          <a:xfrm>
            <a:off x="3079220" y="5151669"/>
            <a:ext cx="6094520" cy="954107"/>
          </a:xfrm>
          <a:prstGeom prst="rect">
            <a:avLst/>
          </a:prstGeom>
          <a:noFill/>
        </p:spPr>
        <p:txBody>
          <a:bodyPr wrap="square">
            <a:spAutoFit/>
          </a:bodyPr>
          <a:lstStyle/>
          <a:p>
            <a:pPr algn="ctr"/>
            <a:r>
              <a:rPr lang="en-US" sz="1400" b="1" i="0" dirty="0">
                <a:solidFill>
                  <a:srgbClr val="000000"/>
                </a:solidFill>
                <a:effectLst/>
                <a:latin typeface="+mj-lt"/>
              </a:rPr>
              <a:t>Figure 5: </a:t>
            </a:r>
            <a:r>
              <a:rPr lang="en-US" sz="1400" b="0" i="0" dirty="0">
                <a:solidFill>
                  <a:srgbClr val="000000"/>
                </a:solidFill>
                <a:effectLst/>
                <a:latin typeface="+mj-lt"/>
              </a:rPr>
              <a:t>(a) Digital dental X-ray image. (b) ROI mask for isolating teeth with fillings (white corresponds to 1 and black corresponds to 0). (c)</a:t>
            </a:r>
            <a:br>
              <a:rPr lang="en-US" sz="1400" b="0" i="0" dirty="0">
                <a:solidFill>
                  <a:srgbClr val="000000"/>
                </a:solidFill>
                <a:effectLst/>
                <a:latin typeface="+mj-lt"/>
              </a:rPr>
            </a:br>
            <a:r>
              <a:rPr lang="en-US" sz="1400" b="0" i="0" dirty="0">
                <a:solidFill>
                  <a:srgbClr val="000000"/>
                </a:solidFill>
                <a:effectLst/>
                <a:latin typeface="+mj-lt"/>
              </a:rPr>
              <a:t>Product of (a) and (b).</a:t>
            </a:r>
            <a:r>
              <a:rPr lang="en-US" sz="1400" dirty="0">
                <a:latin typeface="+mj-lt"/>
              </a:rPr>
              <a:t> </a:t>
            </a:r>
            <a:br>
              <a:rPr lang="en-US" sz="1400" dirty="0">
                <a:latin typeface="+mj-lt"/>
              </a:rPr>
            </a:br>
            <a:endParaRPr lang="en-US" sz="1400" dirty="0">
              <a:latin typeface="+mj-lt"/>
            </a:endParaRPr>
          </a:p>
        </p:txBody>
      </p:sp>
      <p:sp>
        <p:nvSpPr>
          <p:cNvPr id="2" name="Date Placeholder 1">
            <a:extLst>
              <a:ext uri="{FF2B5EF4-FFF2-40B4-BE49-F238E27FC236}">
                <a16:creationId xmlns:a16="http://schemas.microsoft.com/office/drawing/2014/main" id="{D457A52F-5713-C868-54C4-8B4EC6E627B1}"/>
              </a:ext>
            </a:extLst>
          </p:cNvPr>
          <p:cNvSpPr>
            <a:spLocks noGrp="1"/>
          </p:cNvSpPr>
          <p:nvPr>
            <p:ph type="dt" sz="half" idx="10"/>
          </p:nvPr>
        </p:nvSpPr>
        <p:spPr/>
        <p:txBody>
          <a:bodyPr/>
          <a:lstStyle/>
          <a:p>
            <a:fld id="{65D5BCC6-7495-4594-BD3D-9F7062B6E175}" type="datetime1">
              <a:rPr lang="en-US" smtClean="0"/>
              <a:t>3/12/2023</a:t>
            </a:fld>
            <a:endParaRPr lang="en-US"/>
          </a:p>
        </p:txBody>
      </p:sp>
      <p:sp>
        <p:nvSpPr>
          <p:cNvPr id="3" name="Footer Placeholder 2">
            <a:extLst>
              <a:ext uri="{FF2B5EF4-FFF2-40B4-BE49-F238E27FC236}">
                <a16:creationId xmlns:a16="http://schemas.microsoft.com/office/drawing/2014/main" id="{42EB4EAE-C312-238D-8E46-EA6082BCF083}"/>
              </a:ext>
            </a:extLst>
          </p:cNvPr>
          <p:cNvSpPr>
            <a:spLocks noGrp="1"/>
          </p:cNvSpPr>
          <p:nvPr>
            <p:ph type="ftr" sz="quarter" idx="11"/>
          </p:nvPr>
        </p:nvSpPr>
        <p:spPr/>
        <p:txBody>
          <a:bodyPr/>
          <a:lstStyle/>
          <a:p>
            <a:r>
              <a:rPr lang="en-US"/>
              <a:t>Mathematical Tools Used in Digital Image Processing</a:t>
            </a:r>
          </a:p>
        </p:txBody>
      </p:sp>
      <p:sp>
        <p:nvSpPr>
          <p:cNvPr id="4" name="Slide Number Placeholder 3">
            <a:extLst>
              <a:ext uri="{FF2B5EF4-FFF2-40B4-BE49-F238E27FC236}">
                <a16:creationId xmlns:a16="http://schemas.microsoft.com/office/drawing/2014/main" id="{41F15555-98C0-4A02-3F83-6C059193A56F}"/>
              </a:ext>
            </a:extLst>
          </p:cNvPr>
          <p:cNvSpPr>
            <a:spLocks noGrp="1"/>
          </p:cNvSpPr>
          <p:nvPr>
            <p:ph type="sldNum" sz="quarter" idx="12"/>
          </p:nvPr>
        </p:nvSpPr>
        <p:spPr/>
        <p:txBody>
          <a:bodyPr/>
          <a:lstStyle/>
          <a:p>
            <a:fld id="{6AACA9C9-CED9-4A10-979B-54DBF32CAC74}" type="slidenum">
              <a:rPr lang="en-US" smtClean="0"/>
              <a:t>27</a:t>
            </a:fld>
            <a:endParaRPr lang="en-US"/>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2FA131AC-4E64-9A02-9032-6C25DE2965C8}"/>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6" name="Title 5">
            <a:extLst>
              <a:ext uri="{FF2B5EF4-FFF2-40B4-BE49-F238E27FC236}">
                <a16:creationId xmlns:a16="http://schemas.microsoft.com/office/drawing/2014/main" id="{89549021-B322-6EED-AE1A-6A07D5E20101}"/>
              </a:ext>
            </a:extLst>
          </p:cNvPr>
          <p:cNvSpPr>
            <a:spLocks noGrp="1"/>
          </p:cNvSpPr>
          <p:nvPr>
            <p:ph type="title"/>
          </p:nvPr>
        </p:nvSpPr>
        <p:spPr/>
        <p:txBody>
          <a:bodyPr/>
          <a:lstStyle/>
          <a:p>
            <a:r>
              <a:rPr lang="en-US" sz="4800" b="1" dirty="0"/>
              <a:t>Set Operations</a:t>
            </a:r>
            <a:endParaRPr lang="en-US" dirty="0"/>
          </a:p>
        </p:txBody>
      </p:sp>
      <p:sp>
        <p:nvSpPr>
          <p:cNvPr id="78854" name="AutoShape 2" descr="Question এর ছবি ফলাফল">
            <a:extLst>
              <a:ext uri="{FF2B5EF4-FFF2-40B4-BE49-F238E27FC236}">
                <a16:creationId xmlns:a16="http://schemas.microsoft.com/office/drawing/2014/main" id="{77D58FD7-BE22-E753-F8BE-847731221FA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78855" name="AutoShape 4" descr="Question এর ছবি ফলাফল">
            <a:extLst>
              <a:ext uri="{FF2B5EF4-FFF2-40B4-BE49-F238E27FC236}">
                <a16:creationId xmlns:a16="http://schemas.microsoft.com/office/drawing/2014/main" id="{6AC507E0-5EAE-3D46-8B38-9BE8A253F2E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78856" name="AutoShape 6" descr="Question এর ছবি ফলাফল">
            <a:extLst>
              <a:ext uri="{FF2B5EF4-FFF2-40B4-BE49-F238E27FC236}">
                <a16:creationId xmlns:a16="http://schemas.microsoft.com/office/drawing/2014/main" id="{0F53ED0E-4592-A091-D9C5-437A065B234B}"/>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pic>
        <p:nvPicPr>
          <p:cNvPr id="3" name="Picture 2">
            <a:extLst>
              <a:ext uri="{FF2B5EF4-FFF2-40B4-BE49-F238E27FC236}">
                <a16:creationId xmlns:a16="http://schemas.microsoft.com/office/drawing/2014/main" id="{1F7307A4-B826-F40D-6140-6F0A0432735A}"/>
              </a:ext>
            </a:extLst>
          </p:cNvPr>
          <p:cNvPicPr>
            <a:picLocks noChangeAspect="1"/>
          </p:cNvPicPr>
          <p:nvPr/>
        </p:nvPicPr>
        <p:blipFill>
          <a:blip r:embed="rId3"/>
          <a:stretch>
            <a:fillRect/>
          </a:stretch>
        </p:blipFill>
        <p:spPr>
          <a:xfrm>
            <a:off x="3400425" y="1790628"/>
            <a:ext cx="5391150" cy="4391025"/>
          </a:xfrm>
          <a:prstGeom prst="rect">
            <a:avLst/>
          </a:prstGeom>
        </p:spPr>
      </p:pic>
      <p:sp>
        <p:nvSpPr>
          <p:cNvPr id="2" name="Date Placeholder 1">
            <a:extLst>
              <a:ext uri="{FF2B5EF4-FFF2-40B4-BE49-F238E27FC236}">
                <a16:creationId xmlns:a16="http://schemas.microsoft.com/office/drawing/2014/main" id="{D0A63DCE-7A37-E18F-2085-8D10A89D78A5}"/>
              </a:ext>
            </a:extLst>
          </p:cNvPr>
          <p:cNvSpPr>
            <a:spLocks noGrp="1"/>
          </p:cNvSpPr>
          <p:nvPr>
            <p:ph type="dt" sz="half" idx="10"/>
          </p:nvPr>
        </p:nvSpPr>
        <p:spPr/>
        <p:txBody>
          <a:bodyPr/>
          <a:lstStyle/>
          <a:p>
            <a:fld id="{C22C263D-ABD3-43D8-B44D-F9FFC34045B7}" type="datetime1">
              <a:rPr lang="en-US" smtClean="0"/>
              <a:t>3/12/2023</a:t>
            </a:fld>
            <a:endParaRPr lang="en-US"/>
          </a:p>
        </p:txBody>
      </p:sp>
      <p:sp>
        <p:nvSpPr>
          <p:cNvPr id="4" name="Footer Placeholder 3">
            <a:extLst>
              <a:ext uri="{FF2B5EF4-FFF2-40B4-BE49-F238E27FC236}">
                <a16:creationId xmlns:a16="http://schemas.microsoft.com/office/drawing/2014/main" id="{B139109D-4999-1209-AC1E-B1700577F018}"/>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D5FD9448-0302-134B-4BC6-3C2B46ADBF8A}"/>
              </a:ext>
            </a:extLst>
          </p:cNvPr>
          <p:cNvSpPr>
            <a:spLocks noGrp="1"/>
          </p:cNvSpPr>
          <p:nvPr>
            <p:ph type="sldNum" sz="quarter" idx="12"/>
          </p:nvPr>
        </p:nvSpPr>
        <p:spPr/>
        <p:txBody>
          <a:bodyPr/>
          <a:lstStyle/>
          <a:p>
            <a:fld id="{6AACA9C9-CED9-4A10-979B-54DBF32CAC74}" type="slidenum">
              <a:rPr lang="en-US" smtClean="0"/>
              <a:t>28</a:t>
            </a:fld>
            <a:endParaRPr lang="en-US"/>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2094C83E-C853-6728-94FD-BA32C5AE7ECE}"/>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A7C79522-37AB-5C4B-2CF3-6A1CF234B7A6}"/>
              </a:ext>
            </a:extLst>
          </p:cNvPr>
          <p:cNvSpPr>
            <a:spLocks noGrp="1"/>
          </p:cNvSpPr>
          <p:nvPr>
            <p:ph type="title"/>
          </p:nvPr>
        </p:nvSpPr>
        <p:spPr/>
        <p:txBody>
          <a:bodyPr/>
          <a:lstStyle/>
          <a:p>
            <a:r>
              <a:rPr lang="en-US" b="1" dirty="0"/>
              <a:t>Image Negatives</a:t>
            </a:r>
            <a:endParaRPr lang="en-US" dirty="0"/>
          </a:p>
        </p:txBody>
      </p:sp>
      <p:sp>
        <p:nvSpPr>
          <p:cNvPr id="80902" name="AutoShape 2" descr="Question এর ছবি ফলাফল">
            <a:extLst>
              <a:ext uri="{FF2B5EF4-FFF2-40B4-BE49-F238E27FC236}">
                <a16:creationId xmlns:a16="http://schemas.microsoft.com/office/drawing/2014/main" id="{5D52DDA8-AC95-0000-48AA-329ED554567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0903" name="AutoShape 4" descr="Question এর ছবি ফলাফল">
            <a:extLst>
              <a:ext uri="{FF2B5EF4-FFF2-40B4-BE49-F238E27FC236}">
                <a16:creationId xmlns:a16="http://schemas.microsoft.com/office/drawing/2014/main" id="{F711646B-91EA-659E-39BA-35BCE6598BE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0904" name="AutoShape 6" descr="Question এর ছবি ফলাফল">
            <a:extLst>
              <a:ext uri="{FF2B5EF4-FFF2-40B4-BE49-F238E27FC236}">
                <a16:creationId xmlns:a16="http://schemas.microsoft.com/office/drawing/2014/main" id="{3D32FDB4-F902-4F75-8E64-FCF5F2F9B61C}"/>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0905" name="TextBox 11">
            <a:extLst>
              <a:ext uri="{FF2B5EF4-FFF2-40B4-BE49-F238E27FC236}">
                <a16:creationId xmlns:a16="http://schemas.microsoft.com/office/drawing/2014/main" id="{6750A21E-5E70-1EB4-1E5C-8F71CD3DECF2}"/>
              </a:ext>
            </a:extLst>
          </p:cNvPr>
          <p:cNvSpPr txBox="1">
            <a:spLocks noChangeArrowheads="1"/>
          </p:cNvSpPr>
          <p:nvPr/>
        </p:nvSpPr>
        <p:spPr bwMode="auto">
          <a:xfrm>
            <a:off x="1097280" y="1845468"/>
            <a:ext cx="1015072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pPr>
            <a:r>
              <a:rPr lang="en-US" altLang="en-US" sz="1600" b="1" dirty="0">
                <a:latin typeface="+mj-lt"/>
              </a:rPr>
              <a:t>Set</a:t>
            </a:r>
            <a:r>
              <a:rPr lang="en-US" altLang="en-US" sz="1600" dirty="0">
                <a:latin typeface="+mj-lt"/>
              </a:rPr>
              <a:t> operations involving image </a:t>
            </a:r>
            <a:r>
              <a:rPr lang="en-US" altLang="en-US" sz="1600" b="1" dirty="0">
                <a:latin typeface="+mj-lt"/>
              </a:rPr>
              <a:t>intensities</a:t>
            </a:r>
            <a:r>
              <a:rPr lang="en-US" altLang="en-US" sz="1600" dirty="0">
                <a:latin typeface="+mj-lt"/>
              </a:rPr>
              <a:t>.</a:t>
            </a:r>
          </a:p>
          <a:p>
            <a:pPr marL="285750" indent="-285750">
              <a:buFont typeface="Wingdings" panose="05000000000000000000" pitchFamily="2" charset="2"/>
              <a:buChar char="ü"/>
            </a:pPr>
            <a:r>
              <a:rPr lang="en-US" sz="1600" b="0" i="0" dirty="0">
                <a:solidFill>
                  <a:srgbClr val="000000"/>
                </a:solidFill>
                <a:effectLst/>
                <a:latin typeface="+mj-lt"/>
              </a:rPr>
              <a:t>Let the elements of a grayscale image be represented by a set </a:t>
            </a:r>
            <a:r>
              <a:rPr lang="en-US" sz="1600" b="0" i="1" dirty="0">
                <a:solidFill>
                  <a:srgbClr val="000000"/>
                </a:solidFill>
                <a:effectLst/>
                <a:latin typeface="+mj-lt"/>
              </a:rPr>
              <a:t>A </a:t>
            </a:r>
            <a:r>
              <a:rPr lang="en-US" sz="1600" b="0" i="0" dirty="0">
                <a:solidFill>
                  <a:srgbClr val="000000"/>
                </a:solidFill>
                <a:effectLst/>
                <a:latin typeface="+mj-lt"/>
              </a:rPr>
              <a:t>whose elements are triplets of the form (</a:t>
            </a:r>
            <a:r>
              <a:rPr lang="en-US" sz="1600" b="0" i="1" dirty="0">
                <a:solidFill>
                  <a:srgbClr val="000000"/>
                </a:solidFill>
                <a:effectLst/>
                <a:latin typeface="+mj-lt"/>
              </a:rPr>
              <a:t>x</a:t>
            </a:r>
            <a:r>
              <a:rPr lang="en-US" sz="1600" b="0" i="0" dirty="0">
                <a:solidFill>
                  <a:srgbClr val="000000"/>
                </a:solidFill>
                <a:effectLst/>
                <a:latin typeface="+mj-lt"/>
              </a:rPr>
              <a:t>, </a:t>
            </a:r>
            <a:r>
              <a:rPr lang="en-US" sz="1600" b="0" i="1" dirty="0">
                <a:solidFill>
                  <a:srgbClr val="000000"/>
                </a:solidFill>
                <a:effectLst/>
                <a:latin typeface="+mj-lt"/>
              </a:rPr>
              <a:t>y</a:t>
            </a:r>
            <a:r>
              <a:rPr lang="en-US" sz="1600" b="0" i="0" dirty="0">
                <a:solidFill>
                  <a:srgbClr val="000000"/>
                </a:solidFill>
                <a:effectLst/>
                <a:latin typeface="+mj-lt"/>
              </a:rPr>
              <a:t>, </a:t>
            </a:r>
            <a:r>
              <a:rPr lang="en-US" sz="1600" b="0" i="1" dirty="0">
                <a:solidFill>
                  <a:srgbClr val="000000"/>
                </a:solidFill>
                <a:effectLst/>
                <a:latin typeface="+mj-lt"/>
              </a:rPr>
              <a:t>z</a:t>
            </a:r>
            <a:r>
              <a:rPr lang="en-US" sz="1600" b="0" i="0" dirty="0">
                <a:solidFill>
                  <a:srgbClr val="000000"/>
                </a:solidFill>
                <a:effectLst/>
                <a:latin typeface="+mj-lt"/>
              </a:rPr>
              <a:t>), where </a:t>
            </a:r>
            <a:r>
              <a:rPr lang="en-US" sz="1600" b="0" i="1" dirty="0">
                <a:solidFill>
                  <a:srgbClr val="000000"/>
                </a:solidFill>
                <a:effectLst/>
                <a:latin typeface="+mj-lt"/>
              </a:rPr>
              <a:t>x </a:t>
            </a:r>
            <a:r>
              <a:rPr lang="en-US" sz="1600" b="0" i="0" dirty="0">
                <a:solidFill>
                  <a:srgbClr val="000000"/>
                </a:solidFill>
                <a:effectLst/>
                <a:latin typeface="+mj-lt"/>
              </a:rPr>
              <a:t>and </a:t>
            </a:r>
            <a:r>
              <a:rPr lang="en-US" sz="1600" b="0" i="1" dirty="0">
                <a:solidFill>
                  <a:srgbClr val="000000"/>
                </a:solidFill>
                <a:effectLst/>
                <a:latin typeface="+mj-lt"/>
              </a:rPr>
              <a:t>y </a:t>
            </a:r>
            <a:r>
              <a:rPr lang="en-US" sz="1600" b="0" i="0" dirty="0">
                <a:solidFill>
                  <a:srgbClr val="000000"/>
                </a:solidFill>
                <a:effectLst/>
                <a:latin typeface="+mj-lt"/>
              </a:rPr>
              <a:t>are spatial coordinates, and </a:t>
            </a:r>
            <a:r>
              <a:rPr lang="en-US" sz="1600" b="0" i="1" dirty="0">
                <a:solidFill>
                  <a:srgbClr val="000000"/>
                </a:solidFill>
                <a:effectLst/>
                <a:latin typeface="+mj-lt"/>
              </a:rPr>
              <a:t>z </a:t>
            </a:r>
            <a:r>
              <a:rPr lang="en-US" sz="1600" b="0" i="0" dirty="0">
                <a:solidFill>
                  <a:srgbClr val="000000"/>
                </a:solidFill>
                <a:effectLst/>
                <a:latin typeface="+mj-lt"/>
              </a:rPr>
              <a:t>denotes intensity values. We define the </a:t>
            </a:r>
            <a:r>
              <a:rPr lang="en-US" sz="1600" b="0" i="1" dirty="0">
                <a:solidFill>
                  <a:srgbClr val="000000"/>
                </a:solidFill>
                <a:effectLst/>
                <a:latin typeface="+mj-lt"/>
              </a:rPr>
              <a:t>complement </a:t>
            </a:r>
            <a:r>
              <a:rPr lang="en-US" sz="1600" b="0" i="0" dirty="0">
                <a:solidFill>
                  <a:srgbClr val="000000"/>
                </a:solidFill>
                <a:effectLst/>
                <a:latin typeface="+mj-lt"/>
              </a:rPr>
              <a:t>of </a:t>
            </a:r>
            <a:r>
              <a:rPr lang="en-US" sz="1600" b="0" i="1" dirty="0">
                <a:solidFill>
                  <a:srgbClr val="000000"/>
                </a:solidFill>
                <a:effectLst/>
                <a:latin typeface="+mj-lt"/>
              </a:rPr>
              <a:t>A </a:t>
            </a:r>
            <a:r>
              <a:rPr lang="en-US" sz="1600" b="0" i="0" dirty="0">
                <a:solidFill>
                  <a:srgbClr val="000000"/>
                </a:solidFill>
                <a:effectLst/>
                <a:latin typeface="+mj-lt"/>
              </a:rPr>
              <a:t>as the set,</a:t>
            </a:r>
            <a:br>
              <a:rPr lang="en-US" dirty="0"/>
            </a:br>
            <a:endParaRPr lang="en-US" altLang="en-US" dirty="0">
              <a:latin typeface="+mj-lt"/>
            </a:endParaRPr>
          </a:p>
        </p:txBody>
      </p:sp>
      <p:grpSp>
        <p:nvGrpSpPr>
          <p:cNvPr id="80906" name="Group 13">
            <a:extLst>
              <a:ext uri="{FF2B5EF4-FFF2-40B4-BE49-F238E27FC236}">
                <a16:creationId xmlns:a16="http://schemas.microsoft.com/office/drawing/2014/main" id="{6F67AA67-241C-5F33-7E93-1D347651F285}"/>
              </a:ext>
            </a:extLst>
          </p:cNvPr>
          <p:cNvGrpSpPr>
            <a:grpSpLocks/>
          </p:cNvGrpSpPr>
          <p:nvPr/>
        </p:nvGrpSpPr>
        <p:grpSpPr bwMode="auto">
          <a:xfrm>
            <a:off x="1496761" y="2713037"/>
            <a:ext cx="2471866" cy="3538537"/>
            <a:chOff x="2423204" y="2223796"/>
            <a:chExt cx="2121499" cy="3101010"/>
          </a:xfrm>
        </p:grpSpPr>
        <p:pic>
          <p:nvPicPr>
            <p:cNvPr id="80911" name="Picture 2">
              <a:extLst>
                <a:ext uri="{FF2B5EF4-FFF2-40B4-BE49-F238E27FC236}">
                  <a16:creationId xmlns:a16="http://schemas.microsoft.com/office/drawing/2014/main" id="{E3AF42C6-049D-1CA4-2D1C-D164D1ACD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381" t="28261" r="51901" b="30000"/>
            <a:stretch>
              <a:fillRect/>
            </a:stretch>
          </p:blipFill>
          <p:spPr bwMode="auto">
            <a:xfrm>
              <a:off x="2864990" y="2223796"/>
              <a:ext cx="1679713" cy="310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2" name="TextBox 12">
              <a:extLst>
                <a:ext uri="{FF2B5EF4-FFF2-40B4-BE49-F238E27FC236}">
                  <a16:creationId xmlns:a16="http://schemas.microsoft.com/office/drawing/2014/main" id="{40AE78FA-673D-2E62-F72C-5393372920E8}"/>
                </a:ext>
              </a:extLst>
            </p:cNvPr>
            <p:cNvSpPr txBox="1">
              <a:spLocks noChangeArrowheads="1"/>
            </p:cNvSpPr>
            <p:nvPr/>
          </p:nvSpPr>
          <p:spPr bwMode="auto">
            <a:xfrm>
              <a:off x="2423204" y="3400553"/>
              <a:ext cx="576470" cy="3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t>A = </a:t>
              </a:r>
            </a:p>
          </p:txBody>
        </p:sp>
      </p:grpSp>
      <p:graphicFrame>
        <p:nvGraphicFramePr>
          <p:cNvPr id="80907" name="Object 3">
            <a:extLst>
              <a:ext uri="{FF2B5EF4-FFF2-40B4-BE49-F238E27FC236}">
                <a16:creationId xmlns:a16="http://schemas.microsoft.com/office/drawing/2014/main" id="{C54C7BA4-6DF7-B4C1-E448-2362B4059FAD}"/>
              </a:ext>
            </a:extLst>
          </p:cNvPr>
          <p:cNvGraphicFramePr>
            <a:graphicFrameLocks noChangeAspect="1"/>
          </p:cNvGraphicFramePr>
          <p:nvPr>
            <p:extLst>
              <p:ext uri="{D42A27DB-BD31-4B8C-83A1-F6EECF244321}">
                <p14:modId xmlns:p14="http://schemas.microsoft.com/office/powerpoint/2010/main" val="873100133"/>
              </p:ext>
            </p:extLst>
          </p:nvPr>
        </p:nvGraphicFramePr>
        <p:xfrm>
          <a:off x="5052566" y="3917682"/>
          <a:ext cx="3032125" cy="698500"/>
        </p:xfrm>
        <a:graphic>
          <a:graphicData uri="http://schemas.openxmlformats.org/presentationml/2006/ole">
            <mc:AlternateContent xmlns:mc="http://schemas.openxmlformats.org/markup-compatibility/2006">
              <mc:Choice xmlns:v="urn:schemas-microsoft-com:vml" Requires="v">
                <p:oleObj name="Equation" r:id="rId4" imgW="2095500" imgH="482600" progId="Equation.3">
                  <p:embed/>
                </p:oleObj>
              </mc:Choice>
              <mc:Fallback>
                <p:oleObj name="Equation" r:id="rId4" imgW="2095500" imgH="482600" progId="Equation.3">
                  <p:embed/>
                  <p:pic>
                    <p:nvPicPr>
                      <p:cNvPr id="80907" name="Object 3">
                        <a:extLst>
                          <a:ext uri="{FF2B5EF4-FFF2-40B4-BE49-F238E27FC236}">
                            <a16:creationId xmlns:a16="http://schemas.microsoft.com/office/drawing/2014/main" id="{C54C7BA4-6DF7-B4C1-E448-2362B4059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2566" y="3917682"/>
                        <a:ext cx="3032125"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0908" name="Group 17">
            <a:extLst>
              <a:ext uri="{FF2B5EF4-FFF2-40B4-BE49-F238E27FC236}">
                <a16:creationId xmlns:a16="http://schemas.microsoft.com/office/drawing/2014/main" id="{1B9B5339-E51C-0A5F-2619-DBA916A0BE36}"/>
              </a:ext>
            </a:extLst>
          </p:cNvPr>
          <p:cNvGrpSpPr>
            <a:grpSpLocks/>
          </p:cNvGrpSpPr>
          <p:nvPr/>
        </p:nvGrpSpPr>
        <p:grpSpPr bwMode="auto">
          <a:xfrm>
            <a:off x="8717280" y="2827338"/>
            <a:ext cx="2435225" cy="3424236"/>
            <a:chOff x="5794515" y="3190461"/>
            <a:chExt cx="2435085" cy="3309928"/>
          </a:xfrm>
        </p:grpSpPr>
        <p:pic>
          <p:nvPicPr>
            <p:cNvPr id="80909" name="Picture 2">
              <a:extLst>
                <a:ext uri="{FF2B5EF4-FFF2-40B4-BE49-F238E27FC236}">
                  <a16:creationId xmlns:a16="http://schemas.microsoft.com/office/drawing/2014/main" id="{21D31165-6885-8251-6D68-7D2F25501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853" t="28551" r="39838" b="29565"/>
            <a:stretch>
              <a:fillRect/>
            </a:stretch>
          </p:blipFill>
          <p:spPr bwMode="auto">
            <a:xfrm>
              <a:off x="6500191" y="3190461"/>
              <a:ext cx="1729409" cy="33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0" name="TextBox 16">
              <a:extLst>
                <a:ext uri="{FF2B5EF4-FFF2-40B4-BE49-F238E27FC236}">
                  <a16:creationId xmlns:a16="http://schemas.microsoft.com/office/drawing/2014/main" id="{1E86A669-11A0-62A7-C172-13622EFF49CC}"/>
                </a:ext>
              </a:extLst>
            </p:cNvPr>
            <p:cNvSpPr txBox="1">
              <a:spLocks noChangeArrowheads="1"/>
            </p:cNvSpPr>
            <p:nvPr/>
          </p:nvSpPr>
          <p:spPr bwMode="auto">
            <a:xfrm>
              <a:off x="5794515" y="4631635"/>
              <a:ext cx="646042" cy="36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a:t>A</a:t>
              </a:r>
              <a:r>
                <a:rPr lang="en-US" altLang="en-US" baseline="30000"/>
                <a:t>c</a:t>
              </a:r>
              <a:r>
                <a:rPr lang="en-US" altLang="en-US"/>
                <a:t> =</a:t>
              </a:r>
              <a:endParaRPr lang="en-US" altLang="en-US" baseline="30000"/>
            </a:p>
          </p:txBody>
        </p:sp>
      </p:grpSp>
      <p:sp>
        <p:nvSpPr>
          <p:cNvPr id="3" name="Date Placeholder 2">
            <a:extLst>
              <a:ext uri="{FF2B5EF4-FFF2-40B4-BE49-F238E27FC236}">
                <a16:creationId xmlns:a16="http://schemas.microsoft.com/office/drawing/2014/main" id="{C146E671-024F-C2E5-B6AD-BEF1C59A01AE}"/>
              </a:ext>
            </a:extLst>
          </p:cNvPr>
          <p:cNvSpPr>
            <a:spLocks noGrp="1"/>
          </p:cNvSpPr>
          <p:nvPr>
            <p:ph type="dt" sz="half" idx="10"/>
          </p:nvPr>
        </p:nvSpPr>
        <p:spPr/>
        <p:txBody>
          <a:bodyPr/>
          <a:lstStyle/>
          <a:p>
            <a:fld id="{70E95CA0-DB08-48FE-A40E-DCFF55AD51A4}" type="datetime1">
              <a:rPr lang="en-US" smtClean="0"/>
              <a:t>3/12/2023</a:t>
            </a:fld>
            <a:endParaRPr lang="en-US"/>
          </a:p>
        </p:txBody>
      </p:sp>
      <p:sp>
        <p:nvSpPr>
          <p:cNvPr id="4" name="Footer Placeholder 3">
            <a:extLst>
              <a:ext uri="{FF2B5EF4-FFF2-40B4-BE49-F238E27FC236}">
                <a16:creationId xmlns:a16="http://schemas.microsoft.com/office/drawing/2014/main" id="{685909E2-DD9C-2A86-9222-F75DB4A3A436}"/>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77D487E6-875E-0D30-92C7-9BD729E4CF60}"/>
              </a:ext>
            </a:extLst>
          </p:cNvPr>
          <p:cNvSpPr>
            <a:spLocks noGrp="1"/>
          </p:cNvSpPr>
          <p:nvPr>
            <p:ph type="sldNum" sz="quarter" idx="12"/>
          </p:nvPr>
        </p:nvSpPr>
        <p:spPr/>
        <p:txBody>
          <a:bodyPr/>
          <a:lstStyle/>
          <a:p>
            <a:fld id="{6AACA9C9-CED9-4A10-979B-54DBF32CAC74}" type="slidenum">
              <a:rPr lang="en-US" smtClean="0"/>
              <a:t>29</a:t>
            </a:fld>
            <a:endParaRPr lang="en-US"/>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4EEB6B79-0724-5827-17E0-2E7F48A8F19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9701" name="TextBox 5">
            <a:extLst>
              <a:ext uri="{FF2B5EF4-FFF2-40B4-BE49-F238E27FC236}">
                <a16:creationId xmlns:a16="http://schemas.microsoft.com/office/drawing/2014/main" id="{1361A9DF-6468-C2F0-EEE1-74181DA91B5D}"/>
              </a:ext>
            </a:extLst>
          </p:cNvPr>
          <p:cNvSpPr txBox="1">
            <a:spLocks noChangeArrowheads="1"/>
          </p:cNvSpPr>
          <p:nvPr/>
        </p:nvSpPr>
        <p:spPr bwMode="auto">
          <a:xfrm>
            <a:off x="1097280" y="1835151"/>
            <a:ext cx="780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en-US" altLang="en-US" sz="1800" dirty="0">
                <a:latin typeface="+mj-lt"/>
              </a:rPr>
              <a:t>- For example, consider the following 2x2 images:</a:t>
            </a:r>
          </a:p>
        </p:txBody>
      </p:sp>
      <p:pic>
        <p:nvPicPr>
          <p:cNvPr id="29702" name="Picture 6">
            <a:extLst>
              <a:ext uri="{FF2B5EF4-FFF2-40B4-BE49-F238E27FC236}">
                <a16:creationId xmlns:a16="http://schemas.microsoft.com/office/drawing/2014/main" id="{0C27C3CE-72E7-EE12-4B4B-A446E9D00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707" t="37102" r="34700" b="43044"/>
          <a:stretch>
            <a:fillRect/>
          </a:stretch>
        </p:blipFill>
        <p:spPr bwMode="auto">
          <a:xfrm>
            <a:off x="3848417" y="2569368"/>
            <a:ext cx="455612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a:extLst>
              <a:ext uri="{FF2B5EF4-FFF2-40B4-BE49-F238E27FC236}">
                <a16:creationId xmlns:a16="http://schemas.microsoft.com/office/drawing/2014/main" id="{F33BD644-AE88-F09D-B0B7-BE0ACCDF9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745" t="45943" r="38261" b="42464"/>
          <a:stretch>
            <a:fillRect/>
          </a:stretch>
        </p:blipFill>
        <p:spPr bwMode="auto">
          <a:xfrm>
            <a:off x="3798765" y="4652962"/>
            <a:ext cx="502602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33E67682-7527-840B-E945-8BA07E050C5B}"/>
              </a:ext>
            </a:extLst>
          </p:cNvPr>
          <p:cNvSpPr>
            <a:spLocks noGrp="1"/>
          </p:cNvSpPr>
          <p:nvPr>
            <p:ph type="title"/>
          </p:nvPr>
        </p:nvSpPr>
        <p:spPr/>
        <p:txBody>
          <a:bodyPr/>
          <a:lstStyle/>
          <a:p>
            <a:r>
              <a:rPr lang="en-US" sz="4800" b="1" dirty="0"/>
              <a:t>Array versus Matrix Operation</a:t>
            </a:r>
            <a:endParaRPr lang="en-US" dirty="0"/>
          </a:p>
        </p:txBody>
      </p:sp>
      <p:sp>
        <p:nvSpPr>
          <p:cNvPr id="2" name="Date Placeholder 1">
            <a:extLst>
              <a:ext uri="{FF2B5EF4-FFF2-40B4-BE49-F238E27FC236}">
                <a16:creationId xmlns:a16="http://schemas.microsoft.com/office/drawing/2014/main" id="{9BC06F33-6C3E-F534-DF87-FED3046568D4}"/>
              </a:ext>
            </a:extLst>
          </p:cNvPr>
          <p:cNvSpPr>
            <a:spLocks noGrp="1"/>
          </p:cNvSpPr>
          <p:nvPr>
            <p:ph type="dt" sz="half" idx="10"/>
          </p:nvPr>
        </p:nvSpPr>
        <p:spPr/>
        <p:txBody>
          <a:bodyPr/>
          <a:lstStyle/>
          <a:p>
            <a:fld id="{D7CA75D2-A8F5-442F-9EDA-F8006077C11C}" type="datetime1">
              <a:rPr lang="en-US" smtClean="0"/>
              <a:t>3/12/2023</a:t>
            </a:fld>
            <a:endParaRPr lang="en-US"/>
          </a:p>
        </p:txBody>
      </p:sp>
      <p:sp>
        <p:nvSpPr>
          <p:cNvPr id="3" name="Footer Placeholder 2">
            <a:extLst>
              <a:ext uri="{FF2B5EF4-FFF2-40B4-BE49-F238E27FC236}">
                <a16:creationId xmlns:a16="http://schemas.microsoft.com/office/drawing/2014/main" id="{23B9CB6A-40E6-C6E5-88AC-B7E25962B624}"/>
              </a:ext>
            </a:extLst>
          </p:cNvPr>
          <p:cNvSpPr>
            <a:spLocks noGrp="1"/>
          </p:cNvSpPr>
          <p:nvPr>
            <p:ph type="ftr" sz="quarter" idx="11"/>
          </p:nvPr>
        </p:nvSpPr>
        <p:spPr/>
        <p:txBody>
          <a:bodyPr/>
          <a:lstStyle/>
          <a:p>
            <a:r>
              <a:rPr lang="en-US"/>
              <a:t>Mathematical Tools Used in Digital Image Processing</a:t>
            </a:r>
          </a:p>
        </p:txBody>
      </p:sp>
      <p:sp>
        <p:nvSpPr>
          <p:cNvPr id="4" name="Slide Number Placeholder 3">
            <a:extLst>
              <a:ext uri="{FF2B5EF4-FFF2-40B4-BE49-F238E27FC236}">
                <a16:creationId xmlns:a16="http://schemas.microsoft.com/office/drawing/2014/main" id="{277612F0-7B3F-CA25-A9A8-6FBBBC05A582}"/>
              </a:ext>
            </a:extLst>
          </p:cNvPr>
          <p:cNvSpPr>
            <a:spLocks noGrp="1"/>
          </p:cNvSpPr>
          <p:nvPr>
            <p:ph type="sldNum" sz="quarter" idx="12"/>
          </p:nvPr>
        </p:nvSpPr>
        <p:spPr/>
        <p:txBody>
          <a:bodyPr/>
          <a:lstStyle/>
          <a:p>
            <a:fld id="{6AACA9C9-CED9-4A10-979B-54DBF32CAC74}" type="slidenum">
              <a:rPr lang="en-US" smtClean="0"/>
              <a:t>3</a:t>
            </a:fld>
            <a:endParaRPr lang="en-US"/>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FA88B1B7-F652-4B3D-97DA-345EFC8B8761}"/>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5F671BA5-8BB9-F68A-0AC0-5625A5F38024}"/>
              </a:ext>
            </a:extLst>
          </p:cNvPr>
          <p:cNvSpPr>
            <a:spLocks noGrp="1"/>
          </p:cNvSpPr>
          <p:nvPr>
            <p:ph type="title"/>
          </p:nvPr>
        </p:nvSpPr>
        <p:spPr/>
        <p:txBody>
          <a:bodyPr/>
          <a:lstStyle/>
          <a:p>
            <a:r>
              <a:rPr lang="en-US" sz="4800" b="1" dirty="0"/>
              <a:t>Logical Operations</a:t>
            </a:r>
            <a:endParaRPr lang="en-US" dirty="0"/>
          </a:p>
        </p:txBody>
      </p:sp>
      <p:sp>
        <p:nvSpPr>
          <p:cNvPr id="82950" name="AutoShape 2" descr="Question এর ছবি ফলাফল">
            <a:extLst>
              <a:ext uri="{FF2B5EF4-FFF2-40B4-BE49-F238E27FC236}">
                <a16:creationId xmlns:a16="http://schemas.microsoft.com/office/drawing/2014/main" id="{9B257AFF-AFE8-42B8-0EBD-1EF5948F287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2951" name="AutoShape 4" descr="Question এর ছবি ফলাফল">
            <a:extLst>
              <a:ext uri="{FF2B5EF4-FFF2-40B4-BE49-F238E27FC236}">
                <a16:creationId xmlns:a16="http://schemas.microsoft.com/office/drawing/2014/main" id="{C3D7230D-3DAC-8BCC-C9C6-FDE169A92A1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2952" name="AutoShape 6" descr="Question এর ছবি ফলাফল">
            <a:extLst>
              <a:ext uri="{FF2B5EF4-FFF2-40B4-BE49-F238E27FC236}">
                <a16:creationId xmlns:a16="http://schemas.microsoft.com/office/drawing/2014/main" id="{13E5462F-C086-EB9E-E981-6B27D2C3AE13}"/>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2953" name="TextBox 11">
            <a:extLst>
              <a:ext uri="{FF2B5EF4-FFF2-40B4-BE49-F238E27FC236}">
                <a16:creationId xmlns:a16="http://schemas.microsoft.com/office/drawing/2014/main" id="{2BD00C5C-BBA7-9C8B-E8D2-092F4FE32ABF}"/>
              </a:ext>
            </a:extLst>
          </p:cNvPr>
          <p:cNvSpPr txBox="1">
            <a:spLocks noChangeArrowheads="1"/>
          </p:cNvSpPr>
          <p:nvPr/>
        </p:nvSpPr>
        <p:spPr bwMode="auto">
          <a:xfrm>
            <a:off x="1198485" y="1819275"/>
            <a:ext cx="9957195" cy="374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gn="just">
              <a:lnSpc>
                <a:spcPct val="150000"/>
              </a:lnSpc>
              <a:buFont typeface="Wingdings" panose="05000000000000000000" pitchFamily="2" charset="2"/>
              <a:buChar char="ü"/>
            </a:pPr>
            <a:r>
              <a:rPr lang="en-US" sz="1600" b="0" i="0" dirty="0">
                <a:solidFill>
                  <a:srgbClr val="000000"/>
                </a:solidFill>
                <a:effectLst/>
                <a:latin typeface="+mj-lt"/>
              </a:rPr>
              <a:t>Logical operations deal with TRUE (typically denoted by 1) and FALSE (typically denoted by 0) variables and expressions. </a:t>
            </a:r>
            <a:endParaRPr lang="en-US" altLang="en-US" sz="1600" dirty="0">
              <a:latin typeface="+mj-lt"/>
            </a:endParaRPr>
          </a:p>
          <a:p>
            <a:pPr marL="285750" indent="-285750" algn="just">
              <a:lnSpc>
                <a:spcPct val="150000"/>
              </a:lnSpc>
              <a:buFont typeface="Wingdings" panose="05000000000000000000" pitchFamily="2" charset="2"/>
              <a:buChar char="ü"/>
            </a:pPr>
            <a:r>
              <a:rPr lang="en-US" altLang="en-US" sz="1600" dirty="0">
                <a:latin typeface="+mj-lt"/>
              </a:rPr>
              <a:t>When dealing with binary images, we can think of </a:t>
            </a:r>
            <a:r>
              <a:rPr lang="en-US" altLang="en-US" sz="1600" b="1" dirty="0">
                <a:latin typeface="+mj-lt"/>
              </a:rPr>
              <a:t>foreground (1-valued)</a:t>
            </a:r>
            <a:r>
              <a:rPr lang="en-US" altLang="en-US" sz="1600" dirty="0">
                <a:latin typeface="+mj-lt"/>
              </a:rPr>
              <a:t> and </a:t>
            </a:r>
            <a:r>
              <a:rPr lang="en-US" altLang="en-US" sz="1600" b="1" dirty="0">
                <a:latin typeface="+mj-lt"/>
              </a:rPr>
              <a:t>background (0-valued)</a:t>
            </a:r>
            <a:r>
              <a:rPr lang="en-US" altLang="en-US" sz="1600" dirty="0">
                <a:latin typeface="+mj-lt"/>
              </a:rPr>
              <a:t> sets of pixels.</a:t>
            </a:r>
          </a:p>
          <a:p>
            <a:pPr marL="285750" indent="-285750" algn="just">
              <a:lnSpc>
                <a:spcPct val="150000"/>
              </a:lnSpc>
              <a:buFont typeface="Wingdings" panose="05000000000000000000" pitchFamily="2" charset="2"/>
              <a:buChar char="ü"/>
            </a:pPr>
            <a:r>
              <a:rPr lang="en-US" sz="1600" b="0" i="0" dirty="0">
                <a:solidFill>
                  <a:srgbClr val="000000"/>
                </a:solidFill>
                <a:effectLst/>
                <a:latin typeface="+mj-lt"/>
              </a:rPr>
              <a:t>We work with set and logical operators on binary images using one of two basic approaches: (1) we can use the </a:t>
            </a:r>
            <a:r>
              <a:rPr lang="en-US" sz="1600" b="0" i="1" dirty="0">
                <a:solidFill>
                  <a:srgbClr val="000000"/>
                </a:solidFill>
                <a:effectLst/>
                <a:latin typeface="+mj-lt"/>
              </a:rPr>
              <a:t>coordinates </a:t>
            </a:r>
            <a:r>
              <a:rPr lang="en-US" sz="1600" b="0" i="0" dirty="0">
                <a:solidFill>
                  <a:srgbClr val="000000"/>
                </a:solidFill>
                <a:effectLst/>
                <a:latin typeface="+mj-lt"/>
              </a:rPr>
              <a:t>of individual regions of foreground pixels in a single image as sets, or (2) we can work with one or more images of the same size and perform logical operations between corresponding pixels in those arrays.</a:t>
            </a:r>
            <a:r>
              <a:rPr lang="en-US" sz="1600" dirty="0">
                <a:latin typeface="+mj-lt"/>
              </a:rPr>
              <a:t> </a:t>
            </a:r>
            <a:endParaRPr lang="en-US" altLang="en-US" sz="1600" dirty="0">
              <a:latin typeface="+mj-lt"/>
            </a:endParaRPr>
          </a:p>
          <a:p>
            <a:pPr marL="285750" indent="-285750" algn="just">
              <a:lnSpc>
                <a:spcPct val="150000"/>
              </a:lnSpc>
              <a:buFont typeface="Wingdings" panose="05000000000000000000" pitchFamily="2" charset="2"/>
              <a:buChar char="ü"/>
            </a:pPr>
            <a:r>
              <a:rPr lang="en-US" altLang="en-US" sz="1600" dirty="0">
                <a:latin typeface="+mj-lt"/>
              </a:rPr>
              <a:t>When dealing with binary images, it is common practice to refer to </a:t>
            </a:r>
            <a:r>
              <a:rPr lang="en-US" altLang="en-US" sz="1600" b="1" dirty="0">
                <a:latin typeface="+mj-lt"/>
              </a:rPr>
              <a:t>union</a:t>
            </a:r>
            <a:r>
              <a:rPr lang="en-US" altLang="en-US" sz="1600" dirty="0">
                <a:latin typeface="+mj-lt"/>
              </a:rPr>
              <a:t>, </a:t>
            </a:r>
            <a:r>
              <a:rPr lang="en-US" altLang="en-US" sz="1600" b="1" dirty="0">
                <a:latin typeface="+mj-lt"/>
              </a:rPr>
              <a:t>intersection</a:t>
            </a:r>
            <a:r>
              <a:rPr lang="en-US" altLang="en-US" sz="1600" dirty="0">
                <a:latin typeface="+mj-lt"/>
              </a:rPr>
              <a:t>, and </a:t>
            </a:r>
            <a:r>
              <a:rPr lang="en-US" altLang="en-US" sz="1600" b="1" dirty="0">
                <a:latin typeface="+mj-lt"/>
              </a:rPr>
              <a:t>complement</a:t>
            </a:r>
            <a:r>
              <a:rPr lang="en-US" altLang="en-US" sz="1600" dirty="0">
                <a:latin typeface="+mj-lt"/>
              </a:rPr>
              <a:t> as the </a:t>
            </a:r>
            <a:r>
              <a:rPr lang="en-US" altLang="en-US" sz="1600" b="1" dirty="0">
                <a:latin typeface="+mj-lt"/>
              </a:rPr>
              <a:t>OR</a:t>
            </a:r>
            <a:r>
              <a:rPr lang="en-US" altLang="en-US" sz="1600" dirty="0">
                <a:latin typeface="+mj-lt"/>
              </a:rPr>
              <a:t>, </a:t>
            </a:r>
            <a:r>
              <a:rPr lang="en-US" altLang="en-US" sz="1600" b="1" dirty="0">
                <a:latin typeface="+mj-lt"/>
              </a:rPr>
              <a:t>AND</a:t>
            </a:r>
            <a:r>
              <a:rPr lang="en-US" altLang="en-US" sz="1600" dirty="0">
                <a:latin typeface="+mj-lt"/>
              </a:rPr>
              <a:t>, and </a:t>
            </a:r>
            <a:r>
              <a:rPr lang="en-US" altLang="en-US" sz="1600" b="1" dirty="0">
                <a:latin typeface="+mj-lt"/>
              </a:rPr>
              <a:t>NOT</a:t>
            </a:r>
            <a:r>
              <a:rPr lang="en-US" altLang="en-US" sz="1600" dirty="0">
                <a:latin typeface="+mj-lt"/>
              </a:rPr>
              <a:t> logical operations, where “logical” arises from logic theory in which 1 and 0 denote true and false, respectively.</a:t>
            </a:r>
          </a:p>
        </p:txBody>
      </p:sp>
      <p:sp>
        <p:nvSpPr>
          <p:cNvPr id="3" name="Date Placeholder 2">
            <a:extLst>
              <a:ext uri="{FF2B5EF4-FFF2-40B4-BE49-F238E27FC236}">
                <a16:creationId xmlns:a16="http://schemas.microsoft.com/office/drawing/2014/main" id="{5DD99A7D-3371-08CE-C4C5-8AD6543D7642}"/>
              </a:ext>
            </a:extLst>
          </p:cNvPr>
          <p:cNvSpPr>
            <a:spLocks noGrp="1"/>
          </p:cNvSpPr>
          <p:nvPr>
            <p:ph type="dt" sz="half" idx="10"/>
          </p:nvPr>
        </p:nvSpPr>
        <p:spPr/>
        <p:txBody>
          <a:bodyPr/>
          <a:lstStyle/>
          <a:p>
            <a:fld id="{2B5C389A-6548-4826-8FB0-E9C165E67A94}" type="datetime1">
              <a:rPr lang="en-US" smtClean="0"/>
              <a:t>3/12/2023</a:t>
            </a:fld>
            <a:endParaRPr lang="en-US"/>
          </a:p>
        </p:txBody>
      </p:sp>
      <p:sp>
        <p:nvSpPr>
          <p:cNvPr id="4" name="Footer Placeholder 3">
            <a:extLst>
              <a:ext uri="{FF2B5EF4-FFF2-40B4-BE49-F238E27FC236}">
                <a16:creationId xmlns:a16="http://schemas.microsoft.com/office/drawing/2014/main" id="{36237146-95F8-C066-8437-57C0CCEAC267}"/>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CB9B4D7C-B0E1-2DE4-16AB-3EC52C4AF74F}"/>
              </a:ext>
            </a:extLst>
          </p:cNvPr>
          <p:cNvSpPr>
            <a:spLocks noGrp="1"/>
          </p:cNvSpPr>
          <p:nvPr>
            <p:ph type="sldNum" sz="quarter" idx="12"/>
          </p:nvPr>
        </p:nvSpPr>
        <p:spPr/>
        <p:txBody>
          <a:bodyPr/>
          <a:lstStyle/>
          <a:p>
            <a:fld id="{6AACA9C9-CED9-4A10-979B-54DBF32CAC74}" type="slidenum">
              <a:rPr lang="en-US" smtClean="0"/>
              <a:t>30</a:t>
            </a:fld>
            <a:endParaRPr lang="en-US"/>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A085518F-237B-4971-A108-F757D3D1EBEE}"/>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4998" name="AutoShape 2" descr="Question এর ছবি ফলাফল">
            <a:extLst>
              <a:ext uri="{FF2B5EF4-FFF2-40B4-BE49-F238E27FC236}">
                <a16:creationId xmlns:a16="http://schemas.microsoft.com/office/drawing/2014/main" id="{5B9DFB27-8F0D-DF31-6E10-93344E0ED1A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4999" name="AutoShape 4" descr="Question এর ছবি ফলাফল">
            <a:extLst>
              <a:ext uri="{FF2B5EF4-FFF2-40B4-BE49-F238E27FC236}">
                <a16:creationId xmlns:a16="http://schemas.microsoft.com/office/drawing/2014/main" id="{744D3810-3B67-AA65-00F2-D50595D973F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5000" name="AutoShape 6" descr="Question এর ছবি ফলাফল">
            <a:extLst>
              <a:ext uri="{FF2B5EF4-FFF2-40B4-BE49-F238E27FC236}">
                <a16:creationId xmlns:a16="http://schemas.microsoft.com/office/drawing/2014/main" id="{39827B95-9925-DB3B-5E70-31C6CE338983}"/>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EFF83368-8C9C-028E-5B43-F77D287C61C5}"/>
              </a:ext>
            </a:extLst>
          </p:cNvPr>
          <p:cNvSpPr>
            <a:spLocks noGrp="1"/>
          </p:cNvSpPr>
          <p:nvPr>
            <p:ph type="title"/>
          </p:nvPr>
        </p:nvSpPr>
        <p:spPr/>
        <p:txBody>
          <a:bodyPr/>
          <a:lstStyle/>
          <a:p>
            <a:r>
              <a:rPr lang="en-US" sz="4800" b="1" dirty="0"/>
              <a:t>Logical Operations</a:t>
            </a:r>
            <a:endParaRPr lang="en-US" dirty="0"/>
          </a:p>
        </p:txBody>
      </p:sp>
      <p:pic>
        <p:nvPicPr>
          <p:cNvPr id="5" name="Picture 4">
            <a:extLst>
              <a:ext uri="{FF2B5EF4-FFF2-40B4-BE49-F238E27FC236}">
                <a16:creationId xmlns:a16="http://schemas.microsoft.com/office/drawing/2014/main" id="{A0ACBBB2-F30B-8DA0-9489-626A775B358B}"/>
              </a:ext>
            </a:extLst>
          </p:cNvPr>
          <p:cNvPicPr>
            <a:picLocks noChangeAspect="1"/>
          </p:cNvPicPr>
          <p:nvPr/>
        </p:nvPicPr>
        <p:blipFill>
          <a:blip r:embed="rId3"/>
          <a:stretch>
            <a:fillRect/>
          </a:stretch>
        </p:blipFill>
        <p:spPr>
          <a:xfrm>
            <a:off x="3412229" y="1863625"/>
            <a:ext cx="5367541" cy="4412888"/>
          </a:xfrm>
          <a:prstGeom prst="rect">
            <a:avLst/>
          </a:prstGeom>
        </p:spPr>
      </p:pic>
      <p:sp>
        <p:nvSpPr>
          <p:cNvPr id="3" name="Date Placeholder 2">
            <a:extLst>
              <a:ext uri="{FF2B5EF4-FFF2-40B4-BE49-F238E27FC236}">
                <a16:creationId xmlns:a16="http://schemas.microsoft.com/office/drawing/2014/main" id="{A468C410-83D8-E6B8-A3A6-AE3DB9385A3E}"/>
              </a:ext>
            </a:extLst>
          </p:cNvPr>
          <p:cNvSpPr>
            <a:spLocks noGrp="1"/>
          </p:cNvSpPr>
          <p:nvPr>
            <p:ph type="dt" sz="half" idx="10"/>
          </p:nvPr>
        </p:nvSpPr>
        <p:spPr/>
        <p:txBody>
          <a:bodyPr/>
          <a:lstStyle/>
          <a:p>
            <a:fld id="{E1A4EAD6-87B1-4C3F-AFAA-B1932FB7D8CD}" type="datetime1">
              <a:rPr lang="en-US" smtClean="0"/>
              <a:t>3/12/2023</a:t>
            </a:fld>
            <a:endParaRPr lang="en-US"/>
          </a:p>
        </p:txBody>
      </p:sp>
      <p:sp>
        <p:nvSpPr>
          <p:cNvPr id="4" name="Footer Placeholder 3">
            <a:extLst>
              <a:ext uri="{FF2B5EF4-FFF2-40B4-BE49-F238E27FC236}">
                <a16:creationId xmlns:a16="http://schemas.microsoft.com/office/drawing/2014/main" id="{8AE03B77-E40E-7AE0-8B95-9D54A2F162D7}"/>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A118557A-F588-A5AD-38BA-066F19B86C80}"/>
              </a:ext>
            </a:extLst>
          </p:cNvPr>
          <p:cNvSpPr>
            <a:spLocks noGrp="1"/>
          </p:cNvSpPr>
          <p:nvPr>
            <p:ph type="sldNum" sz="quarter" idx="12"/>
          </p:nvPr>
        </p:nvSpPr>
        <p:spPr/>
        <p:txBody>
          <a:bodyPr/>
          <a:lstStyle/>
          <a:p>
            <a:fld id="{6AACA9C9-CED9-4A10-979B-54DBF32CAC74}" type="slidenum">
              <a:rPr lang="en-US" smtClean="0"/>
              <a:t>31</a:t>
            </a:fld>
            <a:endParaRPr 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9B9B97A6-7E25-81CF-D991-46962EE446BB}"/>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7046" name="AutoShape 2" descr="Question এর ছবি ফলাফল">
            <a:extLst>
              <a:ext uri="{FF2B5EF4-FFF2-40B4-BE49-F238E27FC236}">
                <a16:creationId xmlns:a16="http://schemas.microsoft.com/office/drawing/2014/main" id="{DEFA6D42-CF4D-5AC5-08B4-EFA112DB2063}"/>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7047" name="AutoShape 4" descr="Question এর ছবি ফলাফল">
            <a:extLst>
              <a:ext uri="{FF2B5EF4-FFF2-40B4-BE49-F238E27FC236}">
                <a16:creationId xmlns:a16="http://schemas.microsoft.com/office/drawing/2014/main" id="{68C4C5C7-E9B5-0652-17B2-CBD2AF16E86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87048" name="AutoShape 6" descr="Question এর ছবি ফলাফল">
            <a:extLst>
              <a:ext uri="{FF2B5EF4-FFF2-40B4-BE49-F238E27FC236}">
                <a16:creationId xmlns:a16="http://schemas.microsoft.com/office/drawing/2014/main" id="{0DA380FA-422E-9BE3-A135-EDBEC4DE758B}"/>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3082" name="TextBox 10">
            <a:extLst>
              <a:ext uri="{FF2B5EF4-FFF2-40B4-BE49-F238E27FC236}">
                <a16:creationId xmlns:a16="http://schemas.microsoft.com/office/drawing/2014/main" id="{BDCA2A4F-7B1C-B5A0-A3C3-44455EDA63B6}"/>
              </a:ext>
            </a:extLst>
          </p:cNvPr>
          <p:cNvSpPr txBox="1">
            <a:spLocks noChangeArrowheads="1"/>
          </p:cNvSpPr>
          <p:nvPr/>
        </p:nvSpPr>
        <p:spPr bwMode="auto">
          <a:xfrm>
            <a:off x="1182819" y="1822877"/>
            <a:ext cx="9972861" cy="2120068"/>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nSpc>
                <a:spcPct val="150000"/>
              </a:lnSpc>
              <a:buFont typeface="Wingdings" panose="05000000000000000000" pitchFamily="2" charset="2"/>
              <a:buChar char="ü"/>
              <a:defRPr/>
            </a:pPr>
            <a:r>
              <a:rPr lang="en-US" altLang="en-US" dirty="0">
                <a:latin typeface="+mj-lt"/>
              </a:rPr>
              <a:t>Spatial operations are performed directly on the pixels of a given image.</a:t>
            </a:r>
          </a:p>
          <a:p>
            <a:pPr marL="285750" indent="-285750">
              <a:lnSpc>
                <a:spcPct val="150000"/>
              </a:lnSpc>
              <a:buFont typeface="Wingdings" panose="05000000000000000000" pitchFamily="2" charset="2"/>
              <a:buChar char="ü"/>
              <a:defRPr/>
            </a:pPr>
            <a:r>
              <a:rPr lang="en-US" altLang="en-US" dirty="0">
                <a:latin typeface="+mj-lt"/>
              </a:rPr>
              <a:t>Classifications of spatial operations:</a:t>
            </a:r>
          </a:p>
          <a:p>
            <a:pPr marL="342900" indent="-342900">
              <a:lnSpc>
                <a:spcPct val="150000"/>
              </a:lnSpc>
              <a:buFont typeface="+mj-lt"/>
              <a:buAutoNum type="arabicPeriod"/>
              <a:defRPr/>
            </a:pPr>
            <a:r>
              <a:rPr lang="en-US" altLang="en-US" b="1" dirty="0">
                <a:latin typeface="+mj-lt"/>
              </a:rPr>
              <a:t>Single pixel operations</a:t>
            </a:r>
          </a:p>
          <a:p>
            <a:pPr marL="342900" indent="-342900">
              <a:lnSpc>
                <a:spcPct val="150000"/>
              </a:lnSpc>
              <a:buFont typeface="+mj-lt"/>
              <a:buAutoNum type="arabicPeriod"/>
              <a:defRPr/>
            </a:pPr>
            <a:r>
              <a:rPr lang="en-US" altLang="en-US" b="1" dirty="0">
                <a:latin typeface="+mj-lt"/>
              </a:rPr>
              <a:t>Neighborhood operations</a:t>
            </a:r>
          </a:p>
          <a:p>
            <a:pPr marL="342900" indent="-342900">
              <a:lnSpc>
                <a:spcPct val="150000"/>
              </a:lnSpc>
              <a:buFont typeface="+mj-lt"/>
              <a:buAutoNum type="arabicPeriod"/>
              <a:defRPr/>
            </a:pPr>
            <a:r>
              <a:rPr lang="en-US" altLang="en-US" b="1" dirty="0">
                <a:latin typeface="+mj-lt"/>
              </a:rPr>
              <a:t>Geometric spatial transformations</a:t>
            </a:r>
          </a:p>
        </p:txBody>
      </p:sp>
      <p:sp>
        <p:nvSpPr>
          <p:cNvPr id="2" name="Title 1">
            <a:extLst>
              <a:ext uri="{FF2B5EF4-FFF2-40B4-BE49-F238E27FC236}">
                <a16:creationId xmlns:a16="http://schemas.microsoft.com/office/drawing/2014/main" id="{04B6588A-CC51-752C-BA51-A2A789CD21F5}"/>
              </a:ext>
            </a:extLst>
          </p:cNvPr>
          <p:cNvSpPr>
            <a:spLocks noGrp="1"/>
          </p:cNvSpPr>
          <p:nvPr>
            <p:ph type="title"/>
          </p:nvPr>
        </p:nvSpPr>
        <p:spPr/>
        <p:txBody>
          <a:bodyPr/>
          <a:lstStyle/>
          <a:p>
            <a:r>
              <a:rPr lang="en-US" sz="4800" b="1" dirty="0"/>
              <a:t>Spatial Operations</a:t>
            </a:r>
            <a:endParaRPr lang="en-US" dirty="0"/>
          </a:p>
        </p:txBody>
      </p:sp>
      <p:sp>
        <p:nvSpPr>
          <p:cNvPr id="3" name="Date Placeholder 2">
            <a:extLst>
              <a:ext uri="{FF2B5EF4-FFF2-40B4-BE49-F238E27FC236}">
                <a16:creationId xmlns:a16="http://schemas.microsoft.com/office/drawing/2014/main" id="{CA95135D-107E-426F-B79C-EB644B71035A}"/>
              </a:ext>
            </a:extLst>
          </p:cNvPr>
          <p:cNvSpPr>
            <a:spLocks noGrp="1"/>
          </p:cNvSpPr>
          <p:nvPr>
            <p:ph type="dt" sz="half" idx="10"/>
          </p:nvPr>
        </p:nvSpPr>
        <p:spPr/>
        <p:txBody>
          <a:bodyPr/>
          <a:lstStyle/>
          <a:p>
            <a:fld id="{31776C3B-3445-4AD5-A254-7AF4CC69DD86}" type="datetime1">
              <a:rPr lang="en-US" smtClean="0"/>
              <a:t>3/12/2023</a:t>
            </a:fld>
            <a:endParaRPr lang="en-US"/>
          </a:p>
        </p:txBody>
      </p:sp>
      <p:sp>
        <p:nvSpPr>
          <p:cNvPr id="4" name="Footer Placeholder 3">
            <a:extLst>
              <a:ext uri="{FF2B5EF4-FFF2-40B4-BE49-F238E27FC236}">
                <a16:creationId xmlns:a16="http://schemas.microsoft.com/office/drawing/2014/main" id="{574FF3E9-28B9-2BC4-F5D7-FEC327463D88}"/>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2D215871-4DEB-6100-1603-02976CD6ECBA}"/>
              </a:ext>
            </a:extLst>
          </p:cNvPr>
          <p:cNvSpPr>
            <a:spLocks noGrp="1"/>
          </p:cNvSpPr>
          <p:nvPr>
            <p:ph type="sldNum" sz="quarter" idx="12"/>
          </p:nvPr>
        </p:nvSpPr>
        <p:spPr/>
        <p:txBody>
          <a:bodyPr/>
          <a:lstStyle/>
          <a:p>
            <a:fld id="{6AACA9C9-CED9-4A10-979B-54DBF32CAC74}" type="slidenum">
              <a:rPr lang="en-US" smtClean="0"/>
              <a:t>32</a:t>
            </a:fld>
            <a:endParaRPr lang="en-US"/>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23AD19D6-BC62-4FD6-F488-A8C8D8118265}"/>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5" name="Title 4">
            <a:extLst>
              <a:ext uri="{FF2B5EF4-FFF2-40B4-BE49-F238E27FC236}">
                <a16:creationId xmlns:a16="http://schemas.microsoft.com/office/drawing/2014/main" id="{B98120BA-42EE-9090-92DB-72D387B24AEB}"/>
              </a:ext>
            </a:extLst>
          </p:cNvPr>
          <p:cNvSpPr>
            <a:spLocks noGrp="1"/>
          </p:cNvSpPr>
          <p:nvPr>
            <p:ph type="title"/>
          </p:nvPr>
        </p:nvSpPr>
        <p:spPr/>
        <p:txBody>
          <a:bodyPr/>
          <a:lstStyle/>
          <a:p>
            <a:r>
              <a:rPr lang="en-US" sz="4800" b="1" dirty="0"/>
              <a:t>Spatial Operations</a:t>
            </a:r>
            <a:endParaRPr lang="en-US" dirty="0"/>
          </a:p>
        </p:txBody>
      </p:sp>
      <p:sp>
        <p:nvSpPr>
          <p:cNvPr id="89094" name="AutoShape 2" descr="Question এর ছবি ফলাফল">
            <a:extLst>
              <a:ext uri="{FF2B5EF4-FFF2-40B4-BE49-F238E27FC236}">
                <a16:creationId xmlns:a16="http://schemas.microsoft.com/office/drawing/2014/main" id="{8F229247-E834-84DE-6963-921A06457D5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89095" name="AutoShape 4" descr="Question এর ছবি ফলাফল">
            <a:extLst>
              <a:ext uri="{FF2B5EF4-FFF2-40B4-BE49-F238E27FC236}">
                <a16:creationId xmlns:a16="http://schemas.microsoft.com/office/drawing/2014/main" id="{7B9FEA4E-C59F-9948-4830-EB464A75E0B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89096" name="AutoShape 6" descr="Question এর ছবি ফলাফল">
            <a:extLst>
              <a:ext uri="{FF2B5EF4-FFF2-40B4-BE49-F238E27FC236}">
                <a16:creationId xmlns:a16="http://schemas.microsoft.com/office/drawing/2014/main" id="{AB713665-3CAD-1000-0B25-B4E714B9AEE9}"/>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3082" name="TextBox 10">
            <a:extLst>
              <a:ext uri="{FF2B5EF4-FFF2-40B4-BE49-F238E27FC236}">
                <a16:creationId xmlns:a16="http://schemas.microsoft.com/office/drawing/2014/main" id="{515CCF80-050A-1B5C-BFD6-79A447B334E4}"/>
              </a:ext>
            </a:extLst>
          </p:cNvPr>
          <p:cNvSpPr txBox="1">
            <a:spLocks noChangeArrowheads="1"/>
          </p:cNvSpPr>
          <p:nvPr/>
        </p:nvSpPr>
        <p:spPr bwMode="auto">
          <a:xfrm>
            <a:off x="1097280" y="1808321"/>
            <a:ext cx="10058400" cy="2031325"/>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nSpc>
                <a:spcPct val="150000"/>
              </a:lnSpc>
              <a:buFont typeface="Wingdings" panose="05000000000000000000" pitchFamily="2" charset="2"/>
              <a:buChar char="ü"/>
              <a:defRPr/>
            </a:pPr>
            <a:r>
              <a:rPr lang="en-US" altLang="en-US" b="1" dirty="0">
                <a:latin typeface="+mj-lt"/>
              </a:rPr>
              <a:t>Single Pixel Operations</a:t>
            </a:r>
          </a:p>
          <a:p>
            <a:pPr>
              <a:lnSpc>
                <a:spcPct val="150000"/>
              </a:lnSpc>
              <a:buFontTx/>
              <a:buChar char="-"/>
              <a:defRPr/>
            </a:pPr>
            <a:r>
              <a:rPr lang="en-US" altLang="en-US" dirty="0">
                <a:latin typeface="+mj-lt"/>
              </a:rPr>
              <a:t>Alter the values of an image pixels based on intensity.</a:t>
            </a:r>
          </a:p>
          <a:p>
            <a:pPr>
              <a:lnSpc>
                <a:spcPct val="150000"/>
              </a:lnSpc>
              <a:buFontTx/>
              <a:buChar char="-"/>
              <a:defRPr/>
            </a:pPr>
            <a:r>
              <a:rPr lang="en-US" altLang="en-US" dirty="0">
                <a:latin typeface="+mj-lt"/>
              </a:rPr>
              <a:t>Finding the negative of a given image.</a:t>
            </a:r>
          </a:p>
          <a:p>
            <a:pPr>
              <a:lnSpc>
                <a:spcPct val="150000"/>
              </a:lnSpc>
              <a:buFontTx/>
              <a:buChar char="-"/>
              <a:defRPr/>
            </a:pPr>
            <a:r>
              <a:rPr lang="en-US" altLang="en-US" dirty="0">
                <a:latin typeface="+mj-lt"/>
              </a:rPr>
              <a:t>Example:</a:t>
            </a:r>
            <a:r>
              <a:rPr lang="en-US" altLang="en-US" b="1" dirty="0">
                <a:latin typeface="+mj-lt"/>
              </a:rPr>
              <a:t> NOT </a:t>
            </a:r>
            <a:r>
              <a:rPr lang="en-US" altLang="en-US" dirty="0">
                <a:latin typeface="+mj-lt"/>
              </a:rPr>
              <a:t>operation.</a:t>
            </a:r>
          </a:p>
          <a:p>
            <a:pPr>
              <a:defRPr/>
            </a:pPr>
            <a:endParaRPr lang="en-US" altLang="en-US" b="1" dirty="0"/>
          </a:p>
        </p:txBody>
      </p:sp>
      <p:graphicFrame>
        <p:nvGraphicFramePr>
          <p:cNvPr id="2" name="Table 2">
            <a:extLst>
              <a:ext uri="{FF2B5EF4-FFF2-40B4-BE49-F238E27FC236}">
                <a16:creationId xmlns:a16="http://schemas.microsoft.com/office/drawing/2014/main" id="{EDC408E0-4395-AE35-0510-66936DB408EB}"/>
              </a:ext>
            </a:extLst>
          </p:cNvPr>
          <p:cNvGraphicFramePr>
            <a:graphicFrameLocks noGrp="1"/>
          </p:cNvGraphicFramePr>
          <p:nvPr>
            <p:extLst>
              <p:ext uri="{D42A27DB-BD31-4B8C-83A1-F6EECF244321}">
                <p14:modId xmlns:p14="http://schemas.microsoft.com/office/powerpoint/2010/main" val="3706624558"/>
              </p:ext>
            </p:extLst>
          </p:nvPr>
        </p:nvGraphicFramePr>
        <p:xfrm>
          <a:off x="2538181" y="4041775"/>
          <a:ext cx="2670176" cy="1854200"/>
        </p:xfrm>
        <a:graphic>
          <a:graphicData uri="http://schemas.openxmlformats.org/drawingml/2006/table">
            <a:tbl>
              <a:tblPr firstRow="1" bandRow="1">
                <a:tableStyleId>{5C22544A-7EE6-4342-B048-85BDC9FD1C3A}</a:tableStyleId>
              </a:tblPr>
              <a:tblGrid>
                <a:gridCol w="667544">
                  <a:extLst>
                    <a:ext uri="{9D8B030D-6E8A-4147-A177-3AD203B41FA5}">
                      <a16:colId xmlns:a16="http://schemas.microsoft.com/office/drawing/2014/main" val="20000"/>
                    </a:ext>
                  </a:extLst>
                </a:gridCol>
                <a:gridCol w="667544">
                  <a:extLst>
                    <a:ext uri="{9D8B030D-6E8A-4147-A177-3AD203B41FA5}">
                      <a16:colId xmlns:a16="http://schemas.microsoft.com/office/drawing/2014/main" val="20001"/>
                    </a:ext>
                  </a:extLst>
                </a:gridCol>
                <a:gridCol w="667544">
                  <a:extLst>
                    <a:ext uri="{9D8B030D-6E8A-4147-A177-3AD203B41FA5}">
                      <a16:colId xmlns:a16="http://schemas.microsoft.com/office/drawing/2014/main" val="20002"/>
                    </a:ext>
                  </a:extLst>
                </a:gridCol>
                <a:gridCol w="667544">
                  <a:extLst>
                    <a:ext uri="{9D8B030D-6E8A-4147-A177-3AD203B41FA5}">
                      <a16:colId xmlns:a16="http://schemas.microsoft.com/office/drawing/2014/main" val="20003"/>
                    </a:ext>
                  </a:extLst>
                </a:gridCol>
              </a:tblGrid>
              <a:tr h="370840">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Arrow: Right 2">
            <a:extLst>
              <a:ext uri="{FF2B5EF4-FFF2-40B4-BE49-F238E27FC236}">
                <a16:creationId xmlns:a16="http://schemas.microsoft.com/office/drawing/2014/main" id="{A6CA9F21-3F2E-412D-DC56-013817CFBA87}"/>
              </a:ext>
            </a:extLst>
          </p:cNvPr>
          <p:cNvSpPr/>
          <p:nvPr/>
        </p:nvSpPr>
        <p:spPr>
          <a:xfrm>
            <a:off x="5976938" y="4546600"/>
            <a:ext cx="646112" cy="844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4" name="Table 2">
            <a:extLst>
              <a:ext uri="{FF2B5EF4-FFF2-40B4-BE49-F238E27FC236}">
                <a16:creationId xmlns:a16="http://schemas.microsoft.com/office/drawing/2014/main" id="{C20BA1C0-B49F-9B5E-6E09-DCF828B7A32E}"/>
              </a:ext>
            </a:extLst>
          </p:cNvPr>
          <p:cNvGraphicFramePr>
            <a:graphicFrameLocks noGrp="1"/>
          </p:cNvGraphicFramePr>
          <p:nvPr>
            <p:extLst>
              <p:ext uri="{D42A27DB-BD31-4B8C-83A1-F6EECF244321}">
                <p14:modId xmlns:p14="http://schemas.microsoft.com/office/powerpoint/2010/main" val="3825633592"/>
              </p:ext>
            </p:extLst>
          </p:nvPr>
        </p:nvGraphicFramePr>
        <p:xfrm>
          <a:off x="7125933" y="4041775"/>
          <a:ext cx="2670176" cy="1854200"/>
        </p:xfrm>
        <a:graphic>
          <a:graphicData uri="http://schemas.openxmlformats.org/drawingml/2006/table">
            <a:tbl>
              <a:tblPr firstRow="1" bandRow="1">
                <a:tableStyleId>{5C22544A-7EE6-4342-B048-85BDC9FD1C3A}</a:tableStyleId>
              </a:tblPr>
              <a:tblGrid>
                <a:gridCol w="667544">
                  <a:extLst>
                    <a:ext uri="{9D8B030D-6E8A-4147-A177-3AD203B41FA5}">
                      <a16:colId xmlns:a16="http://schemas.microsoft.com/office/drawing/2014/main" val="20000"/>
                    </a:ext>
                  </a:extLst>
                </a:gridCol>
                <a:gridCol w="667544">
                  <a:extLst>
                    <a:ext uri="{9D8B030D-6E8A-4147-A177-3AD203B41FA5}">
                      <a16:colId xmlns:a16="http://schemas.microsoft.com/office/drawing/2014/main" val="20001"/>
                    </a:ext>
                  </a:extLst>
                </a:gridCol>
                <a:gridCol w="667544">
                  <a:extLst>
                    <a:ext uri="{9D8B030D-6E8A-4147-A177-3AD203B41FA5}">
                      <a16:colId xmlns:a16="http://schemas.microsoft.com/office/drawing/2014/main" val="20002"/>
                    </a:ext>
                  </a:extLst>
                </a:gridCol>
                <a:gridCol w="667544">
                  <a:extLst>
                    <a:ext uri="{9D8B030D-6E8A-4147-A177-3AD203B41FA5}">
                      <a16:colId xmlns:a16="http://schemas.microsoft.com/office/drawing/2014/main" val="20003"/>
                    </a:ext>
                  </a:extLst>
                </a:gridCol>
              </a:tblGrid>
              <a:tr h="370840">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1</a:t>
                      </a:r>
                    </a:p>
                  </a:txBody>
                  <a:tcPr marL="91421" marR="91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Date Placeholder 5">
            <a:extLst>
              <a:ext uri="{FF2B5EF4-FFF2-40B4-BE49-F238E27FC236}">
                <a16:creationId xmlns:a16="http://schemas.microsoft.com/office/drawing/2014/main" id="{5E6564E6-4C35-FC5C-1C62-8D3BF6BACE5D}"/>
              </a:ext>
            </a:extLst>
          </p:cNvPr>
          <p:cNvSpPr>
            <a:spLocks noGrp="1"/>
          </p:cNvSpPr>
          <p:nvPr>
            <p:ph type="dt" sz="half" idx="10"/>
          </p:nvPr>
        </p:nvSpPr>
        <p:spPr/>
        <p:txBody>
          <a:bodyPr/>
          <a:lstStyle/>
          <a:p>
            <a:fld id="{65EA4E2E-31F0-4737-AB34-C93A842D67DD}" type="datetime1">
              <a:rPr lang="en-US" smtClean="0"/>
              <a:t>3/12/2023</a:t>
            </a:fld>
            <a:endParaRPr lang="en-US"/>
          </a:p>
        </p:txBody>
      </p:sp>
      <p:sp>
        <p:nvSpPr>
          <p:cNvPr id="7" name="Footer Placeholder 6">
            <a:extLst>
              <a:ext uri="{FF2B5EF4-FFF2-40B4-BE49-F238E27FC236}">
                <a16:creationId xmlns:a16="http://schemas.microsoft.com/office/drawing/2014/main" id="{22FD8434-E30E-E67E-A090-1CB8A219BDE6}"/>
              </a:ext>
            </a:extLst>
          </p:cNvPr>
          <p:cNvSpPr>
            <a:spLocks noGrp="1"/>
          </p:cNvSpPr>
          <p:nvPr>
            <p:ph type="ftr" sz="quarter" idx="11"/>
          </p:nvPr>
        </p:nvSpPr>
        <p:spPr/>
        <p:txBody>
          <a:bodyPr/>
          <a:lstStyle/>
          <a:p>
            <a:r>
              <a:rPr lang="en-US"/>
              <a:t>Mathematical Tools Used in Digital Image Processing</a:t>
            </a:r>
          </a:p>
        </p:txBody>
      </p:sp>
      <p:sp>
        <p:nvSpPr>
          <p:cNvPr id="8" name="Slide Number Placeholder 7">
            <a:extLst>
              <a:ext uri="{FF2B5EF4-FFF2-40B4-BE49-F238E27FC236}">
                <a16:creationId xmlns:a16="http://schemas.microsoft.com/office/drawing/2014/main" id="{38BC3A9C-280F-FD2A-2669-63B4FE211600}"/>
              </a:ext>
            </a:extLst>
          </p:cNvPr>
          <p:cNvSpPr>
            <a:spLocks noGrp="1"/>
          </p:cNvSpPr>
          <p:nvPr>
            <p:ph type="sldNum" sz="quarter" idx="12"/>
          </p:nvPr>
        </p:nvSpPr>
        <p:spPr/>
        <p:txBody>
          <a:bodyPr/>
          <a:lstStyle/>
          <a:p>
            <a:fld id="{6AACA9C9-CED9-4A10-979B-54DBF32CAC74}" type="slidenum">
              <a:rPr lang="en-US" smtClean="0"/>
              <a:t>33</a:t>
            </a:fld>
            <a:endParaRPr lang="en-US"/>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AB9B0571-53D9-D13F-690E-30B30E14D8C1}"/>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 name="Title 1">
            <a:extLst>
              <a:ext uri="{FF2B5EF4-FFF2-40B4-BE49-F238E27FC236}">
                <a16:creationId xmlns:a16="http://schemas.microsoft.com/office/drawing/2014/main" id="{82054E46-414E-FE1D-3007-AA384CB9A30A}"/>
              </a:ext>
            </a:extLst>
          </p:cNvPr>
          <p:cNvSpPr>
            <a:spLocks noGrp="1"/>
          </p:cNvSpPr>
          <p:nvPr>
            <p:ph type="title"/>
          </p:nvPr>
        </p:nvSpPr>
        <p:spPr/>
        <p:txBody>
          <a:bodyPr/>
          <a:lstStyle/>
          <a:p>
            <a:r>
              <a:rPr lang="en-US" sz="4800" b="1" dirty="0"/>
              <a:t>Spatial Operations</a:t>
            </a:r>
            <a:endParaRPr lang="en-US" dirty="0"/>
          </a:p>
        </p:txBody>
      </p:sp>
      <p:sp>
        <p:nvSpPr>
          <p:cNvPr id="91142" name="AutoShape 2" descr="Question এর ছবি ফলাফল">
            <a:extLst>
              <a:ext uri="{FF2B5EF4-FFF2-40B4-BE49-F238E27FC236}">
                <a16:creationId xmlns:a16="http://schemas.microsoft.com/office/drawing/2014/main" id="{D50F96F0-1ACA-657A-9326-E2C6E64ABB9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1143" name="AutoShape 4" descr="Question এর ছবি ফলাফল">
            <a:extLst>
              <a:ext uri="{FF2B5EF4-FFF2-40B4-BE49-F238E27FC236}">
                <a16:creationId xmlns:a16="http://schemas.microsoft.com/office/drawing/2014/main" id="{B1D44B51-B043-A03D-3374-AF8B4B71B15C}"/>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1144" name="AutoShape 6" descr="Question এর ছবি ফলাফল">
            <a:extLst>
              <a:ext uri="{FF2B5EF4-FFF2-40B4-BE49-F238E27FC236}">
                <a16:creationId xmlns:a16="http://schemas.microsoft.com/office/drawing/2014/main" id="{C059BBAC-5857-1529-920E-81932FFFDE51}"/>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3082" name="TextBox 10">
            <a:extLst>
              <a:ext uri="{FF2B5EF4-FFF2-40B4-BE49-F238E27FC236}">
                <a16:creationId xmlns:a16="http://schemas.microsoft.com/office/drawing/2014/main" id="{2C677A38-7EB3-80A0-7C92-0C94D84EA725}"/>
              </a:ext>
            </a:extLst>
          </p:cNvPr>
          <p:cNvSpPr txBox="1">
            <a:spLocks noChangeArrowheads="1"/>
          </p:cNvSpPr>
          <p:nvPr/>
        </p:nvSpPr>
        <p:spPr bwMode="auto">
          <a:xfrm>
            <a:off x="1097280" y="1818541"/>
            <a:ext cx="8467725" cy="646113"/>
          </a:xfrm>
          <a:prstGeom prst="rect">
            <a:avLst/>
          </a:prstGeom>
          <a:noFill/>
          <a:ln>
            <a:noFill/>
          </a:ln>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defRPr/>
            </a:pPr>
            <a:r>
              <a:rPr lang="en-US" altLang="en-US" b="1" dirty="0">
                <a:latin typeface="+mj-lt"/>
              </a:rPr>
              <a:t>Single Pixel Operations</a:t>
            </a:r>
          </a:p>
          <a:p>
            <a:pPr>
              <a:defRPr/>
            </a:pPr>
            <a:endParaRPr lang="en-US" altLang="en-US" b="1" dirty="0">
              <a:latin typeface="+mj-lt"/>
            </a:endParaRPr>
          </a:p>
        </p:txBody>
      </p:sp>
      <p:pic>
        <p:nvPicPr>
          <p:cNvPr id="5" name="Picture 4">
            <a:extLst>
              <a:ext uri="{FF2B5EF4-FFF2-40B4-BE49-F238E27FC236}">
                <a16:creationId xmlns:a16="http://schemas.microsoft.com/office/drawing/2014/main" id="{1105D5EB-3696-D9BC-D101-50DB642769D7}"/>
              </a:ext>
            </a:extLst>
          </p:cNvPr>
          <p:cNvPicPr>
            <a:picLocks noChangeAspect="1"/>
          </p:cNvPicPr>
          <p:nvPr/>
        </p:nvPicPr>
        <p:blipFill>
          <a:blip r:embed="rId3"/>
          <a:stretch>
            <a:fillRect/>
          </a:stretch>
        </p:blipFill>
        <p:spPr>
          <a:xfrm>
            <a:off x="2605087" y="2256268"/>
            <a:ext cx="6981825" cy="3552825"/>
          </a:xfrm>
          <a:prstGeom prst="rect">
            <a:avLst/>
          </a:prstGeom>
        </p:spPr>
      </p:pic>
      <p:sp>
        <p:nvSpPr>
          <p:cNvPr id="6" name="TextBox 5">
            <a:extLst>
              <a:ext uri="{FF2B5EF4-FFF2-40B4-BE49-F238E27FC236}">
                <a16:creationId xmlns:a16="http://schemas.microsoft.com/office/drawing/2014/main" id="{43C7D27A-5BD4-220E-D205-3B4958B1D57D}"/>
              </a:ext>
            </a:extLst>
          </p:cNvPr>
          <p:cNvSpPr txBox="1"/>
          <p:nvPr/>
        </p:nvSpPr>
        <p:spPr>
          <a:xfrm>
            <a:off x="4910831" y="5939043"/>
            <a:ext cx="3027285" cy="307777"/>
          </a:xfrm>
          <a:prstGeom prst="rect">
            <a:avLst/>
          </a:prstGeom>
          <a:noFill/>
        </p:spPr>
        <p:txBody>
          <a:bodyPr wrap="square" rtlCol="0">
            <a:spAutoFit/>
          </a:bodyPr>
          <a:lstStyle/>
          <a:p>
            <a:r>
              <a:rPr lang="en-US" sz="1400" b="1" dirty="0"/>
              <a:t>Figure 6: </a:t>
            </a:r>
            <a:r>
              <a:rPr lang="en-US" sz="1400" dirty="0"/>
              <a:t>Image Negatives</a:t>
            </a:r>
          </a:p>
        </p:txBody>
      </p:sp>
      <p:sp>
        <p:nvSpPr>
          <p:cNvPr id="3" name="Date Placeholder 2">
            <a:extLst>
              <a:ext uri="{FF2B5EF4-FFF2-40B4-BE49-F238E27FC236}">
                <a16:creationId xmlns:a16="http://schemas.microsoft.com/office/drawing/2014/main" id="{B6F08B79-4EE9-7CA3-2C59-B3192C4EAEAD}"/>
              </a:ext>
            </a:extLst>
          </p:cNvPr>
          <p:cNvSpPr>
            <a:spLocks noGrp="1"/>
          </p:cNvSpPr>
          <p:nvPr>
            <p:ph type="dt" sz="half" idx="10"/>
          </p:nvPr>
        </p:nvSpPr>
        <p:spPr/>
        <p:txBody>
          <a:bodyPr/>
          <a:lstStyle/>
          <a:p>
            <a:fld id="{E9E050BA-D09C-4228-A8F2-400950643D4C}" type="datetime1">
              <a:rPr lang="en-US" smtClean="0"/>
              <a:t>3/12/2023</a:t>
            </a:fld>
            <a:endParaRPr lang="en-US"/>
          </a:p>
        </p:txBody>
      </p:sp>
      <p:sp>
        <p:nvSpPr>
          <p:cNvPr id="4" name="Footer Placeholder 3">
            <a:extLst>
              <a:ext uri="{FF2B5EF4-FFF2-40B4-BE49-F238E27FC236}">
                <a16:creationId xmlns:a16="http://schemas.microsoft.com/office/drawing/2014/main" id="{F9AC7B14-D910-DD93-69A6-1F34FC2BC24F}"/>
              </a:ext>
            </a:extLst>
          </p:cNvPr>
          <p:cNvSpPr>
            <a:spLocks noGrp="1"/>
          </p:cNvSpPr>
          <p:nvPr>
            <p:ph type="ftr" sz="quarter" idx="11"/>
          </p:nvPr>
        </p:nvSpPr>
        <p:spPr/>
        <p:txBody>
          <a:bodyPr/>
          <a:lstStyle/>
          <a:p>
            <a:r>
              <a:rPr lang="en-US"/>
              <a:t>Mathematical Tools Used in Digital Image Processing</a:t>
            </a:r>
          </a:p>
        </p:txBody>
      </p:sp>
      <p:sp>
        <p:nvSpPr>
          <p:cNvPr id="7" name="Slide Number Placeholder 6">
            <a:extLst>
              <a:ext uri="{FF2B5EF4-FFF2-40B4-BE49-F238E27FC236}">
                <a16:creationId xmlns:a16="http://schemas.microsoft.com/office/drawing/2014/main" id="{8C87324D-CB70-19BE-DF90-C2B92918E8FA}"/>
              </a:ext>
            </a:extLst>
          </p:cNvPr>
          <p:cNvSpPr>
            <a:spLocks noGrp="1"/>
          </p:cNvSpPr>
          <p:nvPr>
            <p:ph type="sldNum" sz="quarter" idx="12"/>
          </p:nvPr>
        </p:nvSpPr>
        <p:spPr/>
        <p:txBody>
          <a:bodyPr/>
          <a:lstStyle/>
          <a:p>
            <a:fld id="{6AACA9C9-CED9-4A10-979B-54DBF32CAC74}" type="slidenum">
              <a:rPr lang="en-US" smtClean="0"/>
              <a:t>34</a:t>
            </a:fld>
            <a:endParaRPr lang="en-US"/>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65242586-7A9D-5E03-3D37-A299BCB59FD6}"/>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4" name="Title 3">
            <a:extLst>
              <a:ext uri="{FF2B5EF4-FFF2-40B4-BE49-F238E27FC236}">
                <a16:creationId xmlns:a16="http://schemas.microsoft.com/office/drawing/2014/main" id="{E34743EC-6816-06C9-B1A5-03F27E3CE709}"/>
              </a:ext>
            </a:extLst>
          </p:cNvPr>
          <p:cNvSpPr>
            <a:spLocks noGrp="1"/>
          </p:cNvSpPr>
          <p:nvPr>
            <p:ph type="title"/>
          </p:nvPr>
        </p:nvSpPr>
        <p:spPr/>
        <p:txBody>
          <a:bodyPr/>
          <a:lstStyle/>
          <a:p>
            <a:r>
              <a:rPr lang="en-US" sz="4800" b="1" dirty="0"/>
              <a:t>Spatial Operations</a:t>
            </a:r>
            <a:endParaRPr lang="en-US" dirty="0"/>
          </a:p>
        </p:txBody>
      </p:sp>
      <p:sp>
        <p:nvSpPr>
          <p:cNvPr id="93190" name="AutoShape 2" descr="Question এর ছবি ফলাফল">
            <a:extLst>
              <a:ext uri="{FF2B5EF4-FFF2-40B4-BE49-F238E27FC236}">
                <a16:creationId xmlns:a16="http://schemas.microsoft.com/office/drawing/2014/main" id="{D1061A91-5198-81AA-D8A1-17DA58EEE3AB}"/>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3191" name="AutoShape 4" descr="Question এর ছবি ফলাফল">
            <a:extLst>
              <a:ext uri="{FF2B5EF4-FFF2-40B4-BE49-F238E27FC236}">
                <a16:creationId xmlns:a16="http://schemas.microsoft.com/office/drawing/2014/main" id="{E6E1E659-3E88-A439-7192-44C351F0F2D5}"/>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3192" name="AutoShape 6" descr="Question এর ছবি ফলাফল">
            <a:extLst>
              <a:ext uri="{FF2B5EF4-FFF2-40B4-BE49-F238E27FC236}">
                <a16:creationId xmlns:a16="http://schemas.microsoft.com/office/drawing/2014/main" id="{74937344-B208-1A1E-64B7-9BFF4E8A707D}"/>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3193" name="TextBox 10">
            <a:extLst>
              <a:ext uri="{FF2B5EF4-FFF2-40B4-BE49-F238E27FC236}">
                <a16:creationId xmlns:a16="http://schemas.microsoft.com/office/drawing/2014/main" id="{A75AB7DD-9136-7D0E-5285-078A5C5FE875}"/>
              </a:ext>
            </a:extLst>
          </p:cNvPr>
          <p:cNvSpPr txBox="1">
            <a:spLocks noChangeArrowheads="1"/>
          </p:cNvSpPr>
          <p:nvPr/>
        </p:nvSpPr>
        <p:spPr bwMode="auto">
          <a:xfrm>
            <a:off x="1097280" y="1886782"/>
            <a:ext cx="3309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buFont typeface="Wingdings" panose="05000000000000000000" pitchFamily="2" charset="2"/>
              <a:buChar char="ü"/>
            </a:pPr>
            <a:r>
              <a:rPr lang="en-US" altLang="en-US" b="1" dirty="0">
                <a:latin typeface="+mj-lt"/>
              </a:rPr>
              <a:t>Neighborhood Operations</a:t>
            </a:r>
          </a:p>
        </p:txBody>
      </p:sp>
      <p:sp>
        <p:nvSpPr>
          <p:cNvPr id="93195" name="TextBox 11">
            <a:extLst>
              <a:ext uri="{FF2B5EF4-FFF2-40B4-BE49-F238E27FC236}">
                <a16:creationId xmlns:a16="http://schemas.microsoft.com/office/drawing/2014/main" id="{187D651A-B696-37A8-F29D-254386EE2127}"/>
              </a:ext>
            </a:extLst>
          </p:cNvPr>
          <p:cNvSpPr txBox="1">
            <a:spLocks noChangeArrowheads="1"/>
          </p:cNvSpPr>
          <p:nvPr/>
        </p:nvSpPr>
        <p:spPr bwMode="auto">
          <a:xfrm>
            <a:off x="1375886" y="2617619"/>
            <a:ext cx="2752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just"/>
            <a:r>
              <a:rPr lang="en-US" altLang="en-US" dirty="0">
                <a:latin typeface="+mj-lt"/>
              </a:rPr>
              <a:t>- The net effect is to perform </a:t>
            </a:r>
            <a:r>
              <a:rPr lang="en-US" altLang="en-US" b="1" dirty="0">
                <a:latin typeface="+mj-lt"/>
              </a:rPr>
              <a:t>local blurring </a:t>
            </a:r>
            <a:r>
              <a:rPr lang="en-US" altLang="en-US" dirty="0">
                <a:latin typeface="+mj-lt"/>
              </a:rPr>
              <a:t>in the original image. </a:t>
            </a:r>
          </a:p>
        </p:txBody>
      </p:sp>
      <p:pic>
        <p:nvPicPr>
          <p:cNvPr id="3" name="Picture 2">
            <a:extLst>
              <a:ext uri="{FF2B5EF4-FFF2-40B4-BE49-F238E27FC236}">
                <a16:creationId xmlns:a16="http://schemas.microsoft.com/office/drawing/2014/main" id="{57B5613A-0107-1457-E619-324B99F79DFB}"/>
              </a:ext>
            </a:extLst>
          </p:cNvPr>
          <p:cNvPicPr>
            <a:picLocks noChangeAspect="1"/>
          </p:cNvPicPr>
          <p:nvPr/>
        </p:nvPicPr>
        <p:blipFill>
          <a:blip r:embed="rId3"/>
          <a:stretch>
            <a:fillRect/>
          </a:stretch>
        </p:blipFill>
        <p:spPr>
          <a:xfrm>
            <a:off x="5174417" y="1805921"/>
            <a:ext cx="5117837" cy="3755940"/>
          </a:xfrm>
          <a:prstGeom prst="rect">
            <a:avLst/>
          </a:prstGeom>
        </p:spPr>
      </p:pic>
      <p:sp>
        <p:nvSpPr>
          <p:cNvPr id="7" name="TextBox 6">
            <a:extLst>
              <a:ext uri="{FF2B5EF4-FFF2-40B4-BE49-F238E27FC236}">
                <a16:creationId xmlns:a16="http://schemas.microsoft.com/office/drawing/2014/main" id="{9EAA701A-6D51-E5B6-B421-A75D706D5A94}"/>
              </a:ext>
            </a:extLst>
          </p:cNvPr>
          <p:cNvSpPr txBox="1"/>
          <p:nvPr/>
        </p:nvSpPr>
        <p:spPr>
          <a:xfrm>
            <a:off x="5419442" y="5561861"/>
            <a:ext cx="5482338" cy="1292662"/>
          </a:xfrm>
          <a:prstGeom prst="rect">
            <a:avLst/>
          </a:prstGeom>
          <a:noFill/>
        </p:spPr>
        <p:txBody>
          <a:bodyPr wrap="square">
            <a:spAutoFit/>
          </a:bodyPr>
          <a:lstStyle/>
          <a:p>
            <a:pPr algn="just"/>
            <a:r>
              <a:rPr lang="en-US" sz="1400" b="1" i="0" dirty="0">
                <a:solidFill>
                  <a:srgbClr val="000000"/>
                </a:solidFill>
                <a:effectLst/>
                <a:latin typeface="+mj-lt"/>
              </a:rPr>
              <a:t>Figure 6:</a:t>
            </a:r>
            <a:r>
              <a:rPr lang="en-US" sz="1400" b="0" i="0" dirty="0">
                <a:solidFill>
                  <a:srgbClr val="000000"/>
                </a:solidFill>
                <a:effectLst/>
                <a:latin typeface="+mj-lt"/>
              </a:rPr>
              <a:t> Local averaging using neighborhood processing. The procedure is illustrated in (a) and (b) for a rectangular neighborhood. (c) An aortic</a:t>
            </a:r>
            <a:br>
              <a:rPr lang="en-US" sz="1400" b="0" i="0" dirty="0">
                <a:solidFill>
                  <a:srgbClr val="000000"/>
                </a:solidFill>
                <a:effectLst/>
                <a:latin typeface="+mj-lt"/>
              </a:rPr>
            </a:br>
            <a:r>
              <a:rPr lang="en-US" sz="1400" b="0" i="0" dirty="0">
                <a:solidFill>
                  <a:srgbClr val="000000"/>
                </a:solidFill>
                <a:effectLst/>
                <a:latin typeface="+mj-lt"/>
              </a:rPr>
              <a:t>angiogram (d) The result of using neighborhood operations.</a:t>
            </a:r>
          </a:p>
          <a:p>
            <a:pPr algn="just"/>
            <a:br>
              <a:rPr lang="en-US" dirty="0"/>
            </a:br>
            <a:endParaRPr lang="en-US" dirty="0"/>
          </a:p>
        </p:txBody>
      </p:sp>
      <p:sp>
        <p:nvSpPr>
          <p:cNvPr id="2" name="Date Placeholder 1">
            <a:extLst>
              <a:ext uri="{FF2B5EF4-FFF2-40B4-BE49-F238E27FC236}">
                <a16:creationId xmlns:a16="http://schemas.microsoft.com/office/drawing/2014/main" id="{6938ADC1-063A-5023-A6A3-5628F70C4636}"/>
              </a:ext>
            </a:extLst>
          </p:cNvPr>
          <p:cNvSpPr>
            <a:spLocks noGrp="1"/>
          </p:cNvSpPr>
          <p:nvPr>
            <p:ph type="dt" sz="half" idx="10"/>
          </p:nvPr>
        </p:nvSpPr>
        <p:spPr/>
        <p:txBody>
          <a:bodyPr/>
          <a:lstStyle/>
          <a:p>
            <a:fld id="{2D725F60-12B9-4055-B42B-A8EA7DA9D65B}" type="datetime1">
              <a:rPr lang="en-US" smtClean="0"/>
              <a:t>3/12/2023</a:t>
            </a:fld>
            <a:endParaRPr lang="en-US"/>
          </a:p>
        </p:txBody>
      </p:sp>
      <p:sp>
        <p:nvSpPr>
          <p:cNvPr id="5" name="Footer Placeholder 4">
            <a:extLst>
              <a:ext uri="{FF2B5EF4-FFF2-40B4-BE49-F238E27FC236}">
                <a16:creationId xmlns:a16="http://schemas.microsoft.com/office/drawing/2014/main" id="{D3C0E5C6-F1A4-05F9-2BD6-D28E2A830F04}"/>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40DF9529-230D-EB25-0A36-906B4AC1F664}"/>
              </a:ext>
            </a:extLst>
          </p:cNvPr>
          <p:cNvSpPr>
            <a:spLocks noGrp="1"/>
          </p:cNvSpPr>
          <p:nvPr>
            <p:ph type="sldNum" sz="quarter" idx="12"/>
          </p:nvPr>
        </p:nvSpPr>
        <p:spPr/>
        <p:txBody>
          <a:bodyPr/>
          <a:lstStyle/>
          <a:p>
            <a:fld id="{6AACA9C9-CED9-4A10-979B-54DBF32CAC74}" type="slidenum">
              <a:rPr lang="en-US" smtClean="0"/>
              <a:t>35</a:t>
            </a:fld>
            <a:endParaRPr lang="en-US"/>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32BF87A1-A583-2A69-D5A5-E17664A6ECCE}"/>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3" name="Title 2">
            <a:extLst>
              <a:ext uri="{FF2B5EF4-FFF2-40B4-BE49-F238E27FC236}">
                <a16:creationId xmlns:a16="http://schemas.microsoft.com/office/drawing/2014/main" id="{592ED526-53DF-7302-8BF3-63D4B41DFFEB}"/>
              </a:ext>
            </a:extLst>
          </p:cNvPr>
          <p:cNvSpPr>
            <a:spLocks noGrp="1"/>
          </p:cNvSpPr>
          <p:nvPr>
            <p:ph type="title"/>
          </p:nvPr>
        </p:nvSpPr>
        <p:spPr/>
        <p:txBody>
          <a:bodyPr/>
          <a:lstStyle/>
          <a:p>
            <a:r>
              <a:rPr lang="en-US" sz="4800" b="1" dirty="0"/>
              <a:t>Spatial Operations</a:t>
            </a:r>
            <a:endParaRPr lang="en-US" dirty="0"/>
          </a:p>
        </p:txBody>
      </p:sp>
      <p:sp>
        <p:nvSpPr>
          <p:cNvPr id="95238" name="AutoShape 2" descr="Question এর ছবি ফলাফল">
            <a:extLst>
              <a:ext uri="{FF2B5EF4-FFF2-40B4-BE49-F238E27FC236}">
                <a16:creationId xmlns:a16="http://schemas.microsoft.com/office/drawing/2014/main" id="{42BF3A35-B517-6C17-E1B7-038863D0BA4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5239" name="AutoShape 4" descr="Question এর ছবি ফলাফল">
            <a:extLst>
              <a:ext uri="{FF2B5EF4-FFF2-40B4-BE49-F238E27FC236}">
                <a16:creationId xmlns:a16="http://schemas.microsoft.com/office/drawing/2014/main" id="{8D8C7B0A-E395-3A36-848D-D49677E0700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5240" name="AutoShape 6" descr="Question এর ছবি ফলাফল">
            <a:extLst>
              <a:ext uri="{FF2B5EF4-FFF2-40B4-BE49-F238E27FC236}">
                <a16:creationId xmlns:a16="http://schemas.microsoft.com/office/drawing/2014/main" id="{A500D58F-E71A-2AC4-00A5-8A79329C52D8}"/>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5130" name="TextBox 10">
            <a:extLst>
              <a:ext uri="{FF2B5EF4-FFF2-40B4-BE49-F238E27FC236}">
                <a16:creationId xmlns:a16="http://schemas.microsoft.com/office/drawing/2014/main" id="{64318013-FEC1-8584-2C4A-4382AE2B1366}"/>
              </a:ext>
            </a:extLst>
          </p:cNvPr>
          <p:cNvSpPr txBox="1">
            <a:spLocks noChangeArrowheads="1"/>
          </p:cNvSpPr>
          <p:nvPr/>
        </p:nvSpPr>
        <p:spPr bwMode="auto">
          <a:xfrm>
            <a:off x="1162975" y="1843089"/>
            <a:ext cx="9992705" cy="1156086"/>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nSpc>
                <a:spcPct val="150000"/>
              </a:lnSpc>
              <a:buFont typeface="Wingdings" panose="05000000000000000000" pitchFamily="2" charset="2"/>
              <a:buChar char="ü"/>
              <a:defRPr/>
            </a:pPr>
            <a:r>
              <a:rPr lang="en-US" altLang="en-US" sz="1600" b="1" dirty="0">
                <a:latin typeface="+mj-lt"/>
              </a:rPr>
              <a:t>Neighborhood operations</a:t>
            </a:r>
          </a:p>
          <a:p>
            <a:pPr>
              <a:lnSpc>
                <a:spcPct val="150000"/>
              </a:lnSpc>
              <a:defRPr/>
            </a:pPr>
            <a:r>
              <a:rPr lang="en-US" altLang="en-US" sz="1600" dirty="0">
                <a:latin typeface="+mj-lt"/>
              </a:rPr>
              <a:t>At first we need to select the center pixel and find it’s 3x3 neighbors and calculate the average of all neighbor pixels and update the center pixel. </a:t>
            </a:r>
            <a:endParaRPr lang="en-US" altLang="en-US" sz="1600" b="1" dirty="0">
              <a:latin typeface="+mj-lt"/>
            </a:endParaRPr>
          </a:p>
        </p:txBody>
      </p:sp>
      <p:graphicFrame>
        <p:nvGraphicFramePr>
          <p:cNvPr id="2" name="Table 2">
            <a:extLst>
              <a:ext uri="{FF2B5EF4-FFF2-40B4-BE49-F238E27FC236}">
                <a16:creationId xmlns:a16="http://schemas.microsoft.com/office/drawing/2014/main" id="{25F20347-87D0-EF1F-C245-F9EBFCB68953}"/>
              </a:ext>
            </a:extLst>
          </p:cNvPr>
          <p:cNvGraphicFramePr>
            <a:graphicFrameLocks noGrp="1"/>
          </p:cNvGraphicFramePr>
          <p:nvPr>
            <p:extLst>
              <p:ext uri="{D42A27DB-BD31-4B8C-83A1-F6EECF244321}">
                <p14:modId xmlns:p14="http://schemas.microsoft.com/office/powerpoint/2010/main" val="3350354828"/>
              </p:ext>
            </p:extLst>
          </p:nvPr>
        </p:nvGraphicFramePr>
        <p:xfrm>
          <a:off x="3136901" y="3197225"/>
          <a:ext cx="6095999" cy="29670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80">
                <a:tc>
                  <a:txBody>
                    <a:bodyPr/>
                    <a:lstStyle/>
                    <a:p>
                      <a:r>
                        <a:rPr lang="en-US" sz="1400" b="0" dirty="0">
                          <a:solidFill>
                            <a:schemeClr val="tx1"/>
                          </a:solidFill>
                        </a:rPr>
                        <a:t>7</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7</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80">
                <a:tc>
                  <a:txBody>
                    <a:bodyPr/>
                    <a:lstStyle/>
                    <a:p>
                      <a:r>
                        <a:rPr lang="en-US" sz="1400" b="0" dirty="0">
                          <a:solidFill>
                            <a:schemeClr val="tx1"/>
                          </a:solidFill>
                        </a:rPr>
                        <a:t>1</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9</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80">
                <a:tc>
                  <a:txBody>
                    <a:bodyPr/>
                    <a:lstStyle/>
                    <a:p>
                      <a:r>
                        <a:rPr lang="en-US" sz="1400" b="0" dirty="0">
                          <a:solidFill>
                            <a:schemeClr val="tx1"/>
                          </a:solidFill>
                        </a:rPr>
                        <a:t>7</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1</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FF0000"/>
                          </a:solidFill>
                        </a:rPr>
                        <a:t>8</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1</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80">
                <a:tc>
                  <a:txBody>
                    <a:bodyPr/>
                    <a:lstStyle/>
                    <a:p>
                      <a:r>
                        <a:rPr lang="en-US" sz="1400" b="0" dirty="0">
                          <a:solidFill>
                            <a:schemeClr val="tx1"/>
                          </a:solidFill>
                        </a:rPr>
                        <a:t>6</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7</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80">
                <a:tc>
                  <a:txBody>
                    <a:bodyPr/>
                    <a:lstStyle/>
                    <a:p>
                      <a:r>
                        <a:rPr lang="en-US" sz="1400" b="0" dirty="0">
                          <a:solidFill>
                            <a:schemeClr val="tx1"/>
                          </a:solidFill>
                        </a:rPr>
                        <a:t>6</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80">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80">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80">
                <a:tc>
                  <a:txBody>
                    <a:bodyPr/>
                    <a:lstStyle/>
                    <a:p>
                      <a:r>
                        <a:rPr lang="en-US" sz="1400" b="0" dirty="0">
                          <a:solidFill>
                            <a:schemeClr val="tx1"/>
                          </a:solidFill>
                        </a:rPr>
                        <a:t>5</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6</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4" name="Date Placeholder 3">
            <a:extLst>
              <a:ext uri="{FF2B5EF4-FFF2-40B4-BE49-F238E27FC236}">
                <a16:creationId xmlns:a16="http://schemas.microsoft.com/office/drawing/2014/main" id="{56D9F6ED-57A8-5151-A065-CD0148CEB98F}"/>
              </a:ext>
            </a:extLst>
          </p:cNvPr>
          <p:cNvSpPr>
            <a:spLocks noGrp="1"/>
          </p:cNvSpPr>
          <p:nvPr>
            <p:ph type="dt" sz="half" idx="10"/>
          </p:nvPr>
        </p:nvSpPr>
        <p:spPr/>
        <p:txBody>
          <a:bodyPr/>
          <a:lstStyle/>
          <a:p>
            <a:fld id="{5021719B-FB75-40D5-A013-02EC93B2C685}" type="datetime1">
              <a:rPr lang="en-US" smtClean="0"/>
              <a:t>3/12/2023</a:t>
            </a:fld>
            <a:endParaRPr lang="en-US"/>
          </a:p>
        </p:txBody>
      </p:sp>
      <p:sp>
        <p:nvSpPr>
          <p:cNvPr id="5" name="Footer Placeholder 4">
            <a:extLst>
              <a:ext uri="{FF2B5EF4-FFF2-40B4-BE49-F238E27FC236}">
                <a16:creationId xmlns:a16="http://schemas.microsoft.com/office/drawing/2014/main" id="{ECCE6192-0C4B-1BCD-9ECE-0960E3E6B425}"/>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459A9F89-D9A9-5D2B-B3FA-EFB4574C8E8C}"/>
              </a:ext>
            </a:extLst>
          </p:cNvPr>
          <p:cNvSpPr>
            <a:spLocks noGrp="1"/>
          </p:cNvSpPr>
          <p:nvPr>
            <p:ph type="sldNum" sz="quarter" idx="12"/>
          </p:nvPr>
        </p:nvSpPr>
        <p:spPr/>
        <p:txBody>
          <a:bodyPr/>
          <a:lstStyle/>
          <a:p>
            <a:fld id="{6AACA9C9-CED9-4A10-979B-54DBF32CAC74}" type="slidenum">
              <a:rPr lang="en-US" smtClean="0"/>
              <a:t>36</a:t>
            </a:fld>
            <a:endParaRPr 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5DF39AB6-D89A-4EB0-0AE2-BC2AE9EA90C6}"/>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7286" name="AutoShape 2" descr="Question এর ছবি ফলাফল">
            <a:extLst>
              <a:ext uri="{FF2B5EF4-FFF2-40B4-BE49-F238E27FC236}">
                <a16:creationId xmlns:a16="http://schemas.microsoft.com/office/drawing/2014/main" id="{34E97A67-5EAF-FAF9-D0A1-31D33EECC9B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7287" name="AutoShape 4" descr="Question এর ছবি ফলাফল">
            <a:extLst>
              <a:ext uri="{FF2B5EF4-FFF2-40B4-BE49-F238E27FC236}">
                <a16:creationId xmlns:a16="http://schemas.microsoft.com/office/drawing/2014/main" id="{5EE084BF-0942-A253-DE90-356C7A46C64B}"/>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97288" name="AutoShape 6" descr="Question এর ছবি ফলাফল">
            <a:extLst>
              <a:ext uri="{FF2B5EF4-FFF2-40B4-BE49-F238E27FC236}">
                <a16:creationId xmlns:a16="http://schemas.microsoft.com/office/drawing/2014/main" id="{214BACA1-1926-CE12-2012-61A19380ECF7}"/>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5130" name="TextBox 10">
            <a:extLst>
              <a:ext uri="{FF2B5EF4-FFF2-40B4-BE49-F238E27FC236}">
                <a16:creationId xmlns:a16="http://schemas.microsoft.com/office/drawing/2014/main" id="{6FA20A5C-0C0B-5B4B-CD97-F74446715109}"/>
              </a:ext>
            </a:extLst>
          </p:cNvPr>
          <p:cNvSpPr txBox="1">
            <a:spLocks noChangeArrowheads="1"/>
          </p:cNvSpPr>
          <p:nvPr/>
        </p:nvSpPr>
        <p:spPr bwMode="auto">
          <a:xfrm>
            <a:off x="1189609" y="1843088"/>
            <a:ext cx="9966071" cy="923330"/>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defRPr/>
            </a:pPr>
            <a:r>
              <a:rPr lang="en-US" altLang="en-US" b="1" dirty="0">
                <a:latin typeface="+mj-lt"/>
              </a:rPr>
              <a:t>Neighborhood operations</a:t>
            </a:r>
          </a:p>
          <a:p>
            <a:pPr algn="just">
              <a:defRPr/>
            </a:pPr>
            <a:r>
              <a:rPr lang="en-US" altLang="en-US" dirty="0">
                <a:latin typeface="+mj-lt"/>
              </a:rPr>
              <a:t>At first we need to select the border pixel as the center pixel and to find it’s 3x3 neighbors, zero padding is needed and calculate the average of all neighbor pixels and update the center pixel. </a:t>
            </a:r>
            <a:endParaRPr lang="en-US" altLang="en-US" b="1" dirty="0">
              <a:latin typeface="+mj-lt"/>
            </a:endParaRPr>
          </a:p>
        </p:txBody>
      </p:sp>
      <p:graphicFrame>
        <p:nvGraphicFramePr>
          <p:cNvPr id="2" name="Table 2">
            <a:extLst>
              <a:ext uri="{FF2B5EF4-FFF2-40B4-BE49-F238E27FC236}">
                <a16:creationId xmlns:a16="http://schemas.microsoft.com/office/drawing/2014/main" id="{18328972-0EBA-BF74-4ADB-3370DADF351C}"/>
              </a:ext>
            </a:extLst>
          </p:cNvPr>
          <p:cNvGraphicFramePr>
            <a:graphicFrameLocks noGrp="1"/>
          </p:cNvGraphicFramePr>
          <p:nvPr>
            <p:extLst>
              <p:ext uri="{D42A27DB-BD31-4B8C-83A1-F6EECF244321}">
                <p14:modId xmlns:p14="http://schemas.microsoft.com/office/powerpoint/2010/main" val="3972331084"/>
              </p:ext>
            </p:extLst>
          </p:nvPr>
        </p:nvGraphicFramePr>
        <p:xfrm>
          <a:off x="3136902" y="3049588"/>
          <a:ext cx="5918319" cy="3048000"/>
        </p:xfrm>
        <a:graphic>
          <a:graphicData uri="http://schemas.openxmlformats.org/drawingml/2006/table">
            <a:tbl>
              <a:tblPr firstRow="1" bandRow="1">
                <a:tableStyleId>{5C22544A-7EE6-4342-B048-85BDC9FD1C3A}</a:tableStyleId>
              </a:tblPr>
              <a:tblGrid>
                <a:gridCol w="657591">
                  <a:extLst>
                    <a:ext uri="{9D8B030D-6E8A-4147-A177-3AD203B41FA5}">
                      <a16:colId xmlns:a16="http://schemas.microsoft.com/office/drawing/2014/main" val="20000"/>
                    </a:ext>
                  </a:extLst>
                </a:gridCol>
                <a:gridCol w="657591">
                  <a:extLst>
                    <a:ext uri="{9D8B030D-6E8A-4147-A177-3AD203B41FA5}">
                      <a16:colId xmlns:a16="http://schemas.microsoft.com/office/drawing/2014/main" val="20001"/>
                    </a:ext>
                  </a:extLst>
                </a:gridCol>
                <a:gridCol w="657591">
                  <a:extLst>
                    <a:ext uri="{9D8B030D-6E8A-4147-A177-3AD203B41FA5}">
                      <a16:colId xmlns:a16="http://schemas.microsoft.com/office/drawing/2014/main" val="20002"/>
                    </a:ext>
                  </a:extLst>
                </a:gridCol>
                <a:gridCol w="657591">
                  <a:extLst>
                    <a:ext uri="{9D8B030D-6E8A-4147-A177-3AD203B41FA5}">
                      <a16:colId xmlns:a16="http://schemas.microsoft.com/office/drawing/2014/main" val="20003"/>
                    </a:ext>
                  </a:extLst>
                </a:gridCol>
                <a:gridCol w="657591">
                  <a:extLst>
                    <a:ext uri="{9D8B030D-6E8A-4147-A177-3AD203B41FA5}">
                      <a16:colId xmlns:a16="http://schemas.microsoft.com/office/drawing/2014/main" val="20004"/>
                    </a:ext>
                  </a:extLst>
                </a:gridCol>
                <a:gridCol w="657591">
                  <a:extLst>
                    <a:ext uri="{9D8B030D-6E8A-4147-A177-3AD203B41FA5}">
                      <a16:colId xmlns:a16="http://schemas.microsoft.com/office/drawing/2014/main" val="20005"/>
                    </a:ext>
                  </a:extLst>
                </a:gridCol>
                <a:gridCol w="657591">
                  <a:extLst>
                    <a:ext uri="{9D8B030D-6E8A-4147-A177-3AD203B41FA5}">
                      <a16:colId xmlns:a16="http://schemas.microsoft.com/office/drawing/2014/main" val="20006"/>
                    </a:ext>
                  </a:extLst>
                </a:gridCol>
                <a:gridCol w="657591">
                  <a:extLst>
                    <a:ext uri="{9D8B030D-6E8A-4147-A177-3AD203B41FA5}">
                      <a16:colId xmlns:a16="http://schemas.microsoft.com/office/drawing/2014/main" val="20007"/>
                    </a:ext>
                  </a:extLst>
                </a:gridCol>
                <a:gridCol w="657591">
                  <a:extLst>
                    <a:ext uri="{9D8B030D-6E8A-4147-A177-3AD203B41FA5}">
                      <a16:colId xmlns:a16="http://schemas.microsoft.com/office/drawing/2014/main" val="20008"/>
                    </a:ext>
                  </a:extLst>
                </a:gridCol>
              </a:tblGrid>
              <a:tr h="304049">
                <a:tc>
                  <a:txBody>
                    <a:bodyPr/>
                    <a:lstStyle/>
                    <a:p>
                      <a:r>
                        <a:rPr lang="en-US" sz="1400" b="1" dirty="0">
                          <a:solidFill>
                            <a:srgbClr val="00B05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4049">
                <a:tc>
                  <a:txBody>
                    <a:bodyPr/>
                    <a:lstStyle/>
                    <a:p>
                      <a:r>
                        <a:rPr lang="en-US" sz="1400" b="1" dirty="0">
                          <a:solidFill>
                            <a:srgbClr val="00B05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FF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4049">
                <a:tc>
                  <a:txBody>
                    <a:bodyPr/>
                    <a:lstStyle/>
                    <a:p>
                      <a:r>
                        <a:rPr lang="en-US" sz="1400" b="1" dirty="0">
                          <a:solidFill>
                            <a:srgbClr val="00B05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dirty="0">
                          <a:solidFill>
                            <a:srgbClr val="00B05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4049">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3" name="Title 2">
            <a:extLst>
              <a:ext uri="{FF2B5EF4-FFF2-40B4-BE49-F238E27FC236}">
                <a16:creationId xmlns:a16="http://schemas.microsoft.com/office/drawing/2014/main" id="{734C776C-A1A5-F022-39FE-88426B02869C}"/>
              </a:ext>
            </a:extLst>
          </p:cNvPr>
          <p:cNvSpPr>
            <a:spLocks noGrp="1"/>
          </p:cNvSpPr>
          <p:nvPr>
            <p:ph type="title"/>
          </p:nvPr>
        </p:nvSpPr>
        <p:spPr/>
        <p:txBody>
          <a:bodyPr/>
          <a:lstStyle/>
          <a:p>
            <a:r>
              <a:rPr lang="en-US" sz="4800" b="1" dirty="0"/>
              <a:t>Spatial Operations</a:t>
            </a:r>
            <a:endParaRPr lang="en-US" dirty="0"/>
          </a:p>
        </p:txBody>
      </p:sp>
      <p:sp>
        <p:nvSpPr>
          <p:cNvPr id="4" name="Date Placeholder 3">
            <a:extLst>
              <a:ext uri="{FF2B5EF4-FFF2-40B4-BE49-F238E27FC236}">
                <a16:creationId xmlns:a16="http://schemas.microsoft.com/office/drawing/2014/main" id="{C88600AB-8F08-A088-CBF1-0B5473DEBEED}"/>
              </a:ext>
            </a:extLst>
          </p:cNvPr>
          <p:cNvSpPr>
            <a:spLocks noGrp="1"/>
          </p:cNvSpPr>
          <p:nvPr>
            <p:ph type="dt" sz="half" idx="10"/>
          </p:nvPr>
        </p:nvSpPr>
        <p:spPr/>
        <p:txBody>
          <a:bodyPr/>
          <a:lstStyle/>
          <a:p>
            <a:fld id="{50AA699C-ADD9-4369-B13C-20C5695D629A}" type="datetime1">
              <a:rPr lang="en-US" smtClean="0"/>
              <a:t>3/12/2023</a:t>
            </a:fld>
            <a:endParaRPr lang="en-US"/>
          </a:p>
        </p:txBody>
      </p:sp>
      <p:sp>
        <p:nvSpPr>
          <p:cNvPr id="5" name="Footer Placeholder 4">
            <a:extLst>
              <a:ext uri="{FF2B5EF4-FFF2-40B4-BE49-F238E27FC236}">
                <a16:creationId xmlns:a16="http://schemas.microsoft.com/office/drawing/2014/main" id="{CBDA9735-49E9-A594-AB86-93DDE9B21F4C}"/>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A5194A8F-FF4A-A9FE-42D4-EE60627D489F}"/>
              </a:ext>
            </a:extLst>
          </p:cNvPr>
          <p:cNvSpPr>
            <a:spLocks noGrp="1"/>
          </p:cNvSpPr>
          <p:nvPr>
            <p:ph type="sldNum" sz="quarter" idx="12"/>
          </p:nvPr>
        </p:nvSpPr>
        <p:spPr/>
        <p:txBody>
          <a:bodyPr/>
          <a:lstStyle/>
          <a:p>
            <a:fld id="{6AACA9C9-CED9-4A10-979B-54DBF32CAC74}" type="slidenum">
              <a:rPr lang="en-US" smtClean="0"/>
              <a:t>37</a:t>
            </a:fld>
            <a:endParaRPr lang="en-US"/>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82B42D47-8DDC-2424-59F2-1387559E1C7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9334" name="AutoShape 2" descr="Question এর ছবি ফলাফল">
            <a:extLst>
              <a:ext uri="{FF2B5EF4-FFF2-40B4-BE49-F238E27FC236}">
                <a16:creationId xmlns:a16="http://schemas.microsoft.com/office/drawing/2014/main" id="{C2D033DA-3259-8EA8-9075-5B5044B2D29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9335" name="AutoShape 4" descr="Question এর ছবি ফলাফল">
            <a:extLst>
              <a:ext uri="{FF2B5EF4-FFF2-40B4-BE49-F238E27FC236}">
                <a16:creationId xmlns:a16="http://schemas.microsoft.com/office/drawing/2014/main" id="{E367A320-A091-FB30-AC13-E2CBD4B6443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9336" name="AutoShape 6" descr="Question এর ছবি ফলাফল">
            <a:extLst>
              <a:ext uri="{FF2B5EF4-FFF2-40B4-BE49-F238E27FC236}">
                <a16:creationId xmlns:a16="http://schemas.microsoft.com/office/drawing/2014/main" id="{109DC4A0-16C3-4A14-072E-F055C5DD9DFF}"/>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99337" name="TextBox 10">
            <a:extLst>
              <a:ext uri="{FF2B5EF4-FFF2-40B4-BE49-F238E27FC236}">
                <a16:creationId xmlns:a16="http://schemas.microsoft.com/office/drawing/2014/main" id="{43DC221A-4D00-D2FB-DC6F-56F2473130E0}"/>
              </a:ext>
            </a:extLst>
          </p:cNvPr>
          <p:cNvSpPr txBox="1">
            <a:spLocks noChangeArrowheads="1"/>
          </p:cNvSpPr>
          <p:nvPr/>
        </p:nvSpPr>
        <p:spPr bwMode="auto">
          <a:xfrm>
            <a:off x="1216242" y="1843088"/>
            <a:ext cx="64513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buFont typeface="Wingdings" panose="05000000000000000000" pitchFamily="2" charset="2"/>
              <a:buChar char="ü"/>
            </a:pPr>
            <a:r>
              <a:rPr lang="en-US" altLang="en-US" b="1" dirty="0">
                <a:latin typeface="+mj-lt"/>
              </a:rPr>
              <a:t>Geometric spatial transformations</a:t>
            </a:r>
          </a:p>
        </p:txBody>
      </p:sp>
      <p:sp>
        <p:nvSpPr>
          <p:cNvPr id="99338" name="TextBox 1">
            <a:extLst>
              <a:ext uri="{FF2B5EF4-FFF2-40B4-BE49-F238E27FC236}">
                <a16:creationId xmlns:a16="http://schemas.microsoft.com/office/drawing/2014/main" id="{982DEC48-D6C8-A556-B97D-C9434A9E5EA9}"/>
              </a:ext>
            </a:extLst>
          </p:cNvPr>
          <p:cNvSpPr txBox="1">
            <a:spLocks noChangeArrowheads="1"/>
          </p:cNvSpPr>
          <p:nvPr/>
        </p:nvSpPr>
        <p:spPr bwMode="auto">
          <a:xfrm>
            <a:off x="1216242" y="2252265"/>
            <a:ext cx="9939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just"/>
            <a:r>
              <a:rPr lang="en-US" altLang="en-US" dirty="0">
                <a:latin typeface="+mj-lt"/>
              </a:rPr>
              <a:t>-Spatial transformation of an image is a geometric transformation of the image coordinate system.</a:t>
            </a:r>
          </a:p>
        </p:txBody>
      </p:sp>
      <p:graphicFrame>
        <p:nvGraphicFramePr>
          <p:cNvPr id="99339" name="Object 3">
            <a:extLst>
              <a:ext uri="{FF2B5EF4-FFF2-40B4-BE49-F238E27FC236}">
                <a16:creationId xmlns:a16="http://schemas.microsoft.com/office/drawing/2014/main" id="{CF356D76-E4C6-A39C-BB7F-DFE109FC143B}"/>
              </a:ext>
            </a:extLst>
          </p:cNvPr>
          <p:cNvGraphicFramePr>
            <a:graphicFrameLocks noChangeAspect="1"/>
          </p:cNvGraphicFramePr>
          <p:nvPr>
            <p:extLst>
              <p:ext uri="{D42A27DB-BD31-4B8C-83A1-F6EECF244321}">
                <p14:modId xmlns:p14="http://schemas.microsoft.com/office/powerpoint/2010/main" val="2216804298"/>
              </p:ext>
            </p:extLst>
          </p:nvPr>
        </p:nvGraphicFramePr>
        <p:xfrm>
          <a:off x="5301721" y="3172461"/>
          <a:ext cx="2173277" cy="397194"/>
        </p:xfrm>
        <a:graphic>
          <a:graphicData uri="http://schemas.openxmlformats.org/presentationml/2006/ole">
            <mc:AlternateContent xmlns:mc="http://schemas.openxmlformats.org/markup-compatibility/2006">
              <mc:Choice xmlns:v="urn:schemas-microsoft-com:vml" Requires="v">
                <p:oleObj name="Equation" r:id="rId3" imgW="1079032" imgH="203112" progId="Equation.3">
                  <p:embed/>
                </p:oleObj>
              </mc:Choice>
              <mc:Fallback>
                <p:oleObj name="Equation" r:id="rId3" imgW="1079032" imgH="203112" progId="Equation.3">
                  <p:embed/>
                  <p:pic>
                    <p:nvPicPr>
                      <p:cNvPr id="99339" name="Object 3">
                        <a:extLst>
                          <a:ext uri="{FF2B5EF4-FFF2-40B4-BE49-F238E27FC236}">
                            <a16:creationId xmlns:a16="http://schemas.microsoft.com/office/drawing/2014/main" id="{CF356D76-E4C6-A39C-BB7F-DFE109FC1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21" y="3172461"/>
                        <a:ext cx="2173277" cy="397194"/>
                      </a:xfrm>
                      <a:prstGeom prst="rect">
                        <a:avLst/>
                      </a:prstGeom>
                      <a:noFill/>
                      <a:ln>
                        <a:noFill/>
                      </a:ln>
                    </p:spPr>
                  </p:pic>
                </p:oleObj>
              </mc:Fallback>
            </mc:AlternateContent>
          </a:graphicData>
        </a:graphic>
      </p:graphicFrame>
      <p:sp>
        <p:nvSpPr>
          <p:cNvPr id="99340" name="TextBox 4">
            <a:extLst>
              <a:ext uri="{FF2B5EF4-FFF2-40B4-BE49-F238E27FC236}">
                <a16:creationId xmlns:a16="http://schemas.microsoft.com/office/drawing/2014/main" id="{993D32CB-FCF5-A097-D23B-A7C21D026BF7}"/>
              </a:ext>
            </a:extLst>
          </p:cNvPr>
          <p:cNvSpPr txBox="1">
            <a:spLocks noChangeArrowheads="1"/>
          </p:cNvSpPr>
          <p:nvPr/>
        </p:nvSpPr>
        <p:spPr bwMode="auto">
          <a:xfrm>
            <a:off x="1216241" y="3979863"/>
            <a:ext cx="99394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latin typeface="+mj-lt"/>
              </a:rPr>
              <a:t>Where,</a:t>
            </a:r>
          </a:p>
          <a:p>
            <a:r>
              <a:rPr lang="en-US" altLang="en-US" dirty="0">
                <a:latin typeface="+mj-lt"/>
              </a:rPr>
              <a:t>(v, w) - pixel coordinates in the </a:t>
            </a:r>
            <a:r>
              <a:rPr lang="en-US" altLang="en-US" b="1" dirty="0">
                <a:latin typeface="+mj-lt"/>
              </a:rPr>
              <a:t>original</a:t>
            </a:r>
            <a:r>
              <a:rPr lang="en-US" altLang="en-US" dirty="0">
                <a:latin typeface="+mj-lt"/>
              </a:rPr>
              <a:t> image </a:t>
            </a:r>
          </a:p>
          <a:p>
            <a:r>
              <a:rPr lang="en-US" altLang="en-US" dirty="0">
                <a:latin typeface="+mj-lt"/>
              </a:rPr>
              <a:t>(x, y) -The corresponding pixel coordinates in the </a:t>
            </a:r>
            <a:r>
              <a:rPr lang="en-US" altLang="en-US" b="1" dirty="0">
                <a:latin typeface="+mj-lt"/>
              </a:rPr>
              <a:t>transformed</a:t>
            </a:r>
            <a:r>
              <a:rPr lang="en-US" altLang="en-US" dirty="0">
                <a:latin typeface="+mj-lt"/>
              </a:rPr>
              <a:t> image</a:t>
            </a:r>
          </a:p>
        </p:txBody>
      </p:sp>
      <p:sp>
        <p:nvSpPr>
          <p:cNvPr id="2" name="Title 1">
            <a:extLst>
              <a:ext uri="{FF2B5EF4-FFF2-40B4-BE49-F238E27FC236}">
                <a16:creationId xmlns:a16="http://schemas.microsoft.com/office/drawing/2014/main" id="{1EC75808-DBED-0A5D-510B-F1C5928FFF49}"/>
              </a:ext>
            </a:extLst>
          </p:cNvPr>
          <p:cNvSpPr>
            <a:spLocks noGrp="1"/>
          </p:cNvSpPr>
          <p:nvPr>
            <p:ph type="title"/>
          </p:nvPr>
        </p:nvSpPr>
        <p:spPr/>
        <p:txBody>
          <a:bodyPr/>
          <a:lstStyle/>
          <a:p>
            <a:r>
              <a:rPr lang="en-US" sz="4800" b="1" dirty="0"/>
              <a:t>Spatial Operations</a:t>
            </a:r>
            <a:endParaRPr lang="en-US" dirty="0"/>
          </a:p>
        </p:txBody>
      </p:sp>
      <p:sp>
        <p:nvSpPr>
          <p:cNvPr id="3" name="Date Placeholder 2">
            <a:extLst>
              <a:ext uri="{FF2B5EF4-FFF2-40B4-BE49-F238E27FC236}">
                <a16:creationId xmlns:a16="http://schemas.microsoft.com/office/drawing/2014/main" id="{51E4C7AD-6C01-5A94-D0B1-FF5537A0DBDF}"/>
              </a:ext>
            </a:extLst>
          </p:cNvPr>
          <p:cNvSpPr>
            <a:spLocks noGrp="1"/>
          </p:cNvSpPr>
          <p:nvPr>
            <p:ph type="dt" sz="half" idx="10"/>
          </p:nvPr>
        </p:nvSpPr>
        <p:spPr/>
        <p:txBody>
          <a:bodyPr/>
          <a:lstStyle/>
          <a:p>
            <a:fld id="{8A46E34D-D6DB-46D8-9E1A-F5BE32B4ED10}" type="datetime1">
              <a:rPr lang="en-US" smtClean="0"/>
              <a:t>3/12/2023</a:t>
            </a:fld>
            <a:endParaRPr lang="en-US"/>
          </a:p>
        </p:txBody>
      </p:sp>
      <p:sp>
        <p:nvSpPr>
          <p:cNvPr id="4" name="Footer Placeholder 3">
            <a:extLst>
              <a:ext uri="{FF2B5EF4-FFF2-40B4-BE49-F238E27FC236}">
                <a16:creationId xmlns:a16="http://schemas.microsoft.com/office/drawing/2014/main" id="{0651C3D6-FB32-B02D-BFD9-13504354F144}"/>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F8D125CF-2C93-B23E-B3C7-86C0A581792A}"/>
              </a:ext>
            </a:extLst>
          </p:cNvPr>
          <p:cNvSpPr>
            <a:spLocks noGrp="1"/>
          </p:cNvSpPr>
          <p:nvPr>
            <p:ph type="sldNum" sz="quarter" idx="12"/>
          </p:nvPr>
        </p:nvSpPr>
        <p:spPr/>
        <p:txBody>
          <a:bodyPr/>
          <a:lstStyle/>
          <a:p>
            <a:fld id="{6AACA9C9-CED9-4A10-979B-54DBF32CAC74}" type="slidenum">
              <a:rPr lang="en-US" smtClean="0"/>
              <a:t>38</a:t>
            </a:fld>
            <a:endParaRPr lang="en-US"/>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2BFAA12F-F7D2-CD5F-468B-A9168220CFDF}"/>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 name="Title 1">
            <a:extLst>
              <a:ext uri="{FF2B5EF4-FFF2-40B4-BE49-F238E27FC236}">
                <a16:creationId xmlns:a16="http://schemas.microsoft.com/office/drawing/2014/main" id="{EA1A1155-57B5-FA61-802E-E4F8167A26D4}"/>
              </a:ext>
            </a:extLst>
          </p:cNvPr>
          <p:cNvSpPr>
            <a:spLocks noGrp="1"/>
          </p:cNvSpPr>
          <p:nvPr>
            <p:ph type="title"/>
          </p:nvPr>
        </p:nvSpPr>
        <p:spPr/>
        <p:txBody>
          <a:bodyPr/>
          <a:lstStyle/>
          <a:p>
            <a:r>
              <a:rPr lang="en-US" sz="4800" b="1" dirty="0"/>
              <a:t>Spatial Operations</a:t>
            </a:r>
            <a:endParaRPr lang="en-US" dirty="0"/>
          </a:p>
        </p:txBody>
      </p:sp>
      <p:sp>
        <p:nvSpPr>
          <p:cNvPr id="101382" name="AutoShape 2" descr="Question এর ছবি ফলাফল">
            <a:extLst>
              <a:ext uri="{FF2B5EF4-FFF2-40B4-BE49-F238E27FC236}">
                <a16:creationId xmlns:a16="http://schemas.microsoft.com/office/drawing/2014/main" id="{F9B2ECA4-803B-F87F-265E-22325D42904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1383" name="AutoShape 4" descr="Question এর ছবি ফলাফল">
            <a:extLst>
              <a:ext uri="{FF2B5EF4-FFF2-40B4-BE49-F238E27FC236}">
                <a16:creationId xmlns:a16="http://schemas.microsoft.com/office/drawing/2014/main" id="{A34DB373-E441-EB92-94AB-53A42CE967D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1384" name="AutoShape 6" descr="Question এর ছবি ফলাফল">
            <a:extLst>
              <a:ext uri="{FF2B5EF4-FFF2-40B4-BE49-F238E27FC236}">
                <a16:creationId xmlns:a16="http://schemas.microsoft.com/office/drawing/2014/main" id="{4384B8FB-6E72-D5E5-1B8A-2FD24ED9885F}"/>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1385" name="TextBox 10">
            <a:extLst>
              <a:ext uri="{FF2B5EF4-FFF2-40B4-BE49-F238E27FC236}">
                <a16:creationId xmlns:a16="http://schemas.microsoft.com/office/drawing/2014/main" id="{0F434EBA-D9D0-9DEC-128E-248DD2501E78}"/>
              </a:ext>
            </a:extLst>
          </p:cNvPr>
          <p:cNvSpPr txBox="1">
            <a:spLocks noChangeArrowheads="1"/>
          </p:cNvSpPr>
          <p:nvPr/>
        </p:nvSpPr>
        <p:spPr bwMode="auto">
          <a:xfrm>
            <a:off x="1097280" y="1842501"/>
            <a:ext cx="568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 typeface="Wingdings" panose="05000000000000000000" pitchFamily="2" charset="2"/>
              <a:buChar char="ü"/>
            </a:pPr>
            <a:r>
              <a:rPr lang="en-US" altLang="en-US" sz="1800" b="1" dirty="0">
                <a:latin typeface="+mj-lt"/>
              </a:rPr>
              <a:t>Geometric spatial transformations</a:t>
            </a:r>
          </a:p>
        </p:txBody>
      </p:sp>
      <p:pic>
        <p:nvPicPr>
          <p:cNvPr id="101386" name="Picture 2">
            <a:extLst>
              <a:ext uri="{FF2B5EF4-FFF2-40B4-BE49-F238E27FC236}">
                <a16:creationId xmlns:a16="http://schemas.microsoft.com/office/drawing/2014/main" id="{792D7C9A-1887-1D09-5839-32022710B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2315942"/>
            <a:ext cx="7313720" cy="385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82B5500A-9EC2-A96F-270D-773928D604AB}"/>
              </a:ext>
            </a:extLst>
          </p:cNvPr>
          <p:cNvSpPr>
            <a:spLocks noGrp="1"/>
          </p:cNvSpPr>
          <p:nvPr>
            <p:ph type="dt" sz="half" idx="10"/>
          </p:nvPr>
        </p:nvSpPr>
        <p:spPr/>
        <p:txBody>
          <a:bodyPr/>
          <a:lstStyle/>
          <a:p>
            <a:fld id="{A048C473-CF4F-475E-9D8E-BB194A92C162}" type="datetime1">
              <a:rPr lang="en-US" smtClean="0"/>
              <a:t>3/12/2023</a:t>
            </a:fld>
            <a:endParaRPr lang="en-US"/>
          </a:p>
        </p:txBody>
      </p:sp>
      <p:sp>
        <p:nvSpPr>
          <p:cNvPr id="4" name="Footer Placeholder 3">
            <a:extLst>
              <a:ext uri="{FF2B5EF4-FFF2-40B4-BE49-F238E27FC236}">
                <a16:creationId xmlns:a16="http://schemas.microsoft.com/office/drawing/2014/main" id="{9033DD5F-C209-E747-D80F-09F263370B15}"/>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C5CE96AB-9E1E-A4BD-E91F-5DFD90E901AC}"/>
              </a:ext>
            </a:extLst>
          </p:cNvPr>
          <p:cNvSpPr>
            <a:spLocks noGrp="1"/>
          </p:cNvSpPr>
          <p:nvPr>
            <p:ph type="sldNum" sz="quarter" idx="12"/>
          </p:nvPr>
        </p:nvSpPr>
        <p:spPr/>
        <p:txBody>
          <a:bodyPr/>
          <a:lstStyle/>
          <a:p>
            <a:fld id="{6AACA9C9-CED9-4A10-979B-54DBF32CAC74}" type="slidenum">
              <a:rPr lang="en-US" smtClean="0"/>
              <a:t>39</a:t>
            </a:fld>
            <a:endParaRPr lang="en-US"/>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D3A170DE-85D2-D341-78AF-1BA2773CD683}"/>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4E70C45D-22EF-A31A-0168-1F000EFC05C4}"/>
              </a:ext>
            </a:extLst>
          </p:cNvPr>
          <p:cNvSpPr>
            <a:spLocks noGrp="1"/>
          </p:cNvSpPr>
          <p:nvPr>
            <p:ph type="title"/>
          </p:nvPr>
        </p:nvSpPr>
        <p:spPr/>
        <p:txBody>
          <a:bodyPr/>
          <a:lstStyle/>
          <a:p>
            <a:r>
              <a:rPr lang="en-US" sz="4800" b="1" dirty="0"/>
              <a:t>Array versus Matrix Operation</a:t>
            </a:r>
            <a:endParaRPr lang="en-US" dirty="0"/>
          </a:p>
        </p:txBody>
      </p:sp>
      <p:sp>
        <p:nvSpPr>
          <p:cNvPr id="4" name="Content Placeholder 3">
            <a:extLst>
              <a:ext uri="{FF2B5EF4-FFF2-40B4-BE49-F238E27FC236}">
                <a16:creationId xmlns:a16="http://schemas.microsoft.com/office/drawing/2014/main" id="{4CC6E715-1CB4-CE91-AC92-E87A0CB52D66}"/>
              </a:ext>
            </a:extLst>
          </p:cNvPr>
          <p:cNvSpPr>
            <a:spLocks noGrp="1"/>
          </p:cNvSpPr>
          <p:nvPr>
            <p:ph sz="half" idx="1"/>
          </p:nvPr>
        </p:nvSpPr>
        <p:spPr/>
        <p:txBody>
          <a:bodyPr>
            <a:normAutofit fontScale="92500"/>
          </a:bodyPr>
          <a:lstStyle/>
          <a:p>
            <a:pPr algn="just">
              <a:lnSpc>
                <a:spcPct val="150000"/>
              </a:lnSpc>
              <a:buFont typeface="Wingdings" panose="05000000000000000000" pitchFamily="2" charset="2"/>
              <a:buChar char="v"/>
            </a:pPr>
            <a:r>
              <a:rPr lang="en-US" altLang="en-US" sz="1800" dirty="0"/>
              <a:t>We assume </a:t>
            </a:r>
            <a:r>
              <a:rPr lang="en-US" altLang="en-US" sz="1800" b="1" dirty="0"/>
              <a:t>array operations </a:t>
            </a:r>
            <a:r>
              <a:rPr lang="en-US" altLang="en-US" sz="1800" dirty="0"/>
              <a:t>throughout the course: </a:t>
            </a:r>
          </a:p>
          <a:p>
            <a:pPr marL="0" indent="0" algn="just">
              <a:lnSpc>
                <a:spcPct val="150000"/>
              </a:lnSpc>
              <a:buNone/>
            </a:pPr>
            <a:r>
              <a:rPr lang="en-US" altLang="en-US" sz="1800" dirty="0"/>
              <a:t>For example, </a:t>
            </a:r>
          </a:p>
          <a:p>
            <a:pPr algn="just">
              <a:lnSpc>
                <a:spcPct val="150000"/>
              </a:lnSpc>
              <a:buFont typeface="Wingdings" panose="05000000000000000000" pitchFamily="2" charset="2"/>
              <a:buChar char="v"/>
            </a:pPr>
            <a:r>
              <a:rPr lang="en-US" altLang="en-US" sz="1800" dirty="0"/>
              <a:t> When we refer to raising an image to a power, we mean that each individual pixel is raised to that power; </a:t>
            </a:r>
          </a:p>
          <a:p>
            <a:pPr algn="just">
              <a:lnSpc>
                <a:spcPct val="150000"/>
              </a:lnSpc>
              <a:buFont typeface="Wingdings" panose="05000000000000000000" pitchFamily="2" charset="2"/>
              <a:buChar char="v"/>
            </a:pPr>
            <a:r>
              <a:rPr lang="en-US" altLang="en-US" sz="1800" dirty="0"/>
              <a:t> When we refer to dividing an image by another, we mean that the division is between corresponding pixel pairs, and so on.</a:t>
            </a:r>
          </a:p>
          <a:p>
            <a:endParaRPr lang="en-US" dirty="0"/>
          </a:p>
        </p:txBody>
      </p:sp>
      <p:sp>
        <p:nvSpPr>
          <p:cNvPr id="6" name="Content Placeholder 5">
            <a:extLst>
              <a:ext uri="{FF2B5EF4-FFF2-40B4-BE49-F238E27FC236}">
                <a16:creationId xmlns:a16="http://schemas.microsoft.com/office/drawing/2014/main" id="{DBD55027-8E2B-CF38-0700-C0DDAF09AE39}"/>
              </a:ext>
            </a:extLst>
          </p:cNvPr>
          <p:cNvSpPr txBox="1">
            <a:spLocks noGrp="1" noRot="1" noChangeAspect="1" noMove="1" noResize="1" noEditPoints="1" noAdjustHandles="1" noChangeArrowheads="1" noChangeShapeType="1" noTextEdit="1"/>
          </p:cNvSpPr>
          <p:nvPr>
            <p:ph sz="half" idx="2"/>
          </p:nvPr>
        </p:nvSpPr>
        <p:spPr bwMode="auto">
          <a:xfrm>
            <a:off x="6218238" y="1846263"/>
            <a:ext cx="4937125" cy="4022725"/>
          </a:xfrm>
          <a:prstGeom prst="rect">
            <a:avLst/>
          </a:prstGeom>
          <a:blipFill>
            <a:blip r:embed="rId3"/>
            <a:stretch>
              <a:fillRect l="-625"/>
            </a:stretch>
          </a:blipFill>
          <a:ln>
            <a:noFill/>
          </a:ln>
        </p:spPr>
        <p:txBody>
          <a:bodyPr/>
          <a:lstStyle/>
          <a:p>
            <a:pPr>
              <a:defRPr/>
            </a:pPr>
            <a:r>
              <a:rPr lang="en-US">
                <a:noFill/>
              </a:rPr>
              <a:t> </a:t>
            </a:r>
          </a:p>
        </p:txBody>
      </p:sp>
      <p:sp>
        <p:nvSpPr>
          <p:cNvPr id="3" name="Date Placeholder 2">
            <a:extLst>
              <a:ext uri="{FF2B5EF4-FFF2-40B4-BE49-F238E27FC236}">
                <a16:creationId xmlns:a16="http://schemas.microsoft.com/office/drawing/2014/main" id="{1B9E9B3C-8E1C-25A8-6E22-66E7488565D0}"/>
              </a:ext>
            </a:extLst>
          </p:cNvPr>
          <p:cNvSpPr>
            <a:spLocks noGrp="1"/>
          </p:cNvSpPr>
          <p:nvPr>
            <p:ph type="dt" sz="half" idx="10"/>
          </p:nvPr>
        </p:nvSpPr>
        <p:spPr/>
        <p:txBody>
          <a:bodyPr/>
          <a:lstStyle/>
          <a:p>
            <a:fld id="{295A95B5-F138-461A-90DF-69563CBC1E2B}" type="datetime1">
              <a:rPr lang="en-US" smtClean="0"/>
              <a:t>3/12/2023</a:t>
            </a:fld>
            <a:endParaRPr lang="en-US"/>
          </a:p>
        </p:txBody>
      </p:sp>
      <p:sp>
        <p:nvSpPr>
          <p:cNvPr id="5" name="Footer Placeholder 4">
            <a:extLst>
              <a:ext uri="{FF2B5EF4-FFF2-40B4-BE49-F238E27FC236}">
                <a16:creationId xmlns:a16="http://schemas.microsoft.com/office/drawing/2014/main" id="{6BAC9B00-1031-2B88-C1D9-0D5442CEC2A0}"/>
              </a:ext>
            </a:extLst>
          </p:cNvPr>
          <p:cNvSpPr>
            <a:spLocks noGrp="1"/>
          </p:cNvSpPr>
          <p:nvPr>
            <p:ph type="ftr" sz="quarter" idx="11"/>
          </p:nvPr>
        </p:nvSpPr>
        <p:spPr/>
        <p:txBody>
          <a:bodyPr/>
          <a:lstStyle/>
          <a:p>
            <a:r>
              <a:rPr lang="en-US"/>
              <a:t>Mathematical Tools Used in Digital Image Processing</a:t>
            </a:r>
          </a:p>
        </p:txBody>
      </p:sp>
      <p:sp>
        <p:nvSpPr>
          <p:cNvPr id="7" name="Slide Number Placeholder 6">
            <a:extLst>
              <a:ext uri="{FF2B5EF4-FFF2-40B4-BE49-F238E27FC236}">
                <a16:creationId xmlns:a16="http://schemas.microsoft.com/office/drawing/2014/main" id="{6182981C-CF9E-461C-A7B9-F6219FB8E521}"/>
              </a:ext>
            </a:extLst>
          </p:cNvPr>
          <p:cNvSpPr>
            <a:spLocks noGrp="1"/>
          </p:cNvSpPr>
          <p:nvPr>
            <p:ph type="sldNum" sz="quarter" idx="12"/>
          </p:nvPr>
        </p:nvSpPr>
        <p:spPr/>
        <p:txBody>
          <a:bodyPr/>
          <a:lstStyle/>
          <a:p>
            <a:fld id="{6AACA9C9-CED9-4A10-979B-54DBF32CAC74}" type="slidenum">
              <a:rPr lang="en-US" smtClean="0"/>
              <a:t>4</a:t>
            </a:fld>
            <a:endParaRPr lang="en-US"/>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7B585B7D-3842-20F2-C757-76D80F3FAC88}"/>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3430" name="AutoShape 2" descr="Question এর ছবি ফলাফল">
            <a:extLst>
              <a:ext uri="{FF2B5EF4-FFF2-40B4-BE49-F238E27FC236}">
                <a16:creationId xmlns:a16="http://schemas.microsoft.com/office/drawing/2014/main" id="{B456F32B-EB13-A817-9EB8-90347A9362B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3431" name="AutoShape 4" descr="Question এর ছবি ফলাফল">
            <a:extLst>
              <a:ext uri="{FF2B5EF4-FFF2-40B4-BE49-F238E27FC236}">
                <a16:creationId xmlns:a16="http://schemas.microsoft.com/office/drawing/2014/main" id="{D6F05BC3-1B88-7EEC-EB4D-10BEFACE9839}"/>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3432" name="AutoShape 6" descr="Question এর ছবি ফলাফল">
            <a:extLst>
              <a:ext uri="{FF2B5EF4-FFF2-40B4-BE49-F238E27FC236}">
                <a16:creationId xmlns:a16="http://schemas.microsoft.com/office/drawing/2014/main" id="{31F7087E-03D0-21D4-9C1F-B2205C9CC13B}"/>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pic>
        <p:nvPicPr>
          <p:cNvPr id="103435" name="Picture 2">
            <a:extLst>
              <a:ext uri="{FF2B5EF4-FFF2-40B4-BE49-F238E27FC236}">
                <a16:creationId xmlns:a16="http://schemas.microsoft.com/office/drawing/2014/main" id="{608C9ECA-36EF-1AB3-3107-2742FEB69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964" y="2639720"/>
            <a:ext cx="6432760"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1131B06-B96F-6367-ABD4-8B024C3AF4E4}"/>
              </a:ext>
            </a:extLst>
          </p:cNvPr>
          <p:cNvSpPr>
            <a:spLocks noGrp="1"/>
          </p:cNvSpPr>
          <p:nvPr>
            <p:ph type="title"/>
          </p:nvPr>
        </p:nvSpPr>
        <p:spPr/>
        <p:txBody>
          <a:bodyPr/>
          <a:lstStyle/>
          <a:p>
            <a:r>
              <a:rPr lang="en-US" sz="4800" b="1" dirty="0"/>
              <a:t>Spatial Operations</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390725-C7FA-4433-6CED-55DB08B3004B}"/>
                  </a:ext>
                </a:extLst>
              </p:cNvPr>
              <p:cNvSpPr>
                <a:spLocks noGrp="1"/>
              </p:cNvSpPr>
              <p:nvPr>
                <p:ph sz="half" idx="1"/>
              </p:nvPr>
            </p:nvSpPr>
            <p:spPr/>
            <p:txBody>
              <a:bodyPr>
                <a:normAutofit/>
              </a:bodyPr>
              <a:lstStyle/>
              <a:p>
                <a:pPr>
                  <a:buFont typeface="Wingdings" panose="05000000000000000000" pitchFamily="2" charset="2"/>
                  <a:buChar char="v"/>
                </a:pPr>
                <a:r>
                  <a:rPr lang="en-US" sz="1400" b="1" dirty="0"/>
                  <a:t>Geometric Spatial Operations (Translation)</a:t>
                </a:r>
              </a:p>
              <a:p>
                <a:pPr>
                  <a:buFont typeface="Wingdings" panose="05000000000000000000" pitchFamily="2" charset="2"/>
                  <a:buChar char="ü"/>
                </a:pPr>
                <a:r>
                  <a:rPr lang="en-US" sz="1400" dirty="0">
                    <a:solidFill>
                      <a:schemeClr val="tx1"/>
                    </a:solidFill>
                  </a:rPr>
                  <a:t>It is known as shifting of object’s location.</a:t>
                </a:r>
              </a:p>
              <a:p>
                <a:pPr>
                  <a:buFont typeface="Wingdings" panose="05000000000000000000" pitchFamily="2" charset="2"/>
                  <a:buChar char="ü"/>
                </a:pPr>
                <a:r>
                  <a:rPr lang="en-US" sz="1400" dirty="0">
                    <a:solidFill>
                      <a:schemeClr val="tx1"/>
                    </a:solidFill>
                  </a:rPr>
                  <a:t>Here, (x, y)=(0,0)</a:t>
                </a:r>
              </a:p>
              <a:p>
                <a:pPr>
                  <a:buFont typeface="Wingdings" panose="05000000000000000000" pitchFamily="2" charset="2"/>
                  <a:buChar char="ü"/>
                </a:pPr>
                <a14:m>
                  <m:oMath xmlns:m="http://schemas.openxmlformats.org/officeDocument/2006/math">
                    <m:d>
                      <m:dPr>
                        <m:ctrlPr>
                          <a:rPr lang="en-US" sz="1400" b="0" i="1" smtClean="0">
                            <a:solidFill>
                              <a:schemeClr val="tx1"/>
                            </a:solidFill>
                            <a:latin typeface="Cambria Math" panose="02040503050406030204" pitchFamily="18" charset="0"/>
                          </a:rPr>
                        </m:ctrlPr>
                      </m:dP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𝑡</m:t>
                            </m:r>
                          </m:e>
                          <m:sub>
                            <m:r>
                              <a:rPr lang="en-US" sz="1400" b="0" i="1" smtClean="0">
                                <a:solidFill>
                                  <a:schemeClr val="tx1"/>
                                </a:solidFill>
                                <a:latin typeface="Cambria Math" panose="02040503050406030204" pitchFamily="18" charset="0"/>
                              </a:rPr>
                              <m:t>𝑥</m:t>
                            </m:r>
                          </m:sub>
                        </m:sSub>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e>
                          <m:sub>
                            <m:r>
                              <a:rPr lang="en-US" sz="1400" b="0" i="1" smtClean="0">
                                <a:solidFill>
                                  <a:schemeClr val="tx1"/>
                                </a:solidFill>
                                <a:latin typeface="Cambria Math" panose="02040503050406030204" pitchFamily="18" charset="0"/>
                              </a:rPr>
                              <m:t>𝑦</m:t>
                            </m:r>
                          </m:sub>
                        </m:sSub>
                      </m:e>
                    </m:d>
                    <m:r>
                      <a:rPr lang="en-US" sz="1400" b="0" i="1" smtClean="0">
                        <a:solidFill>
                          <a:schemeClr val="tx1"/>
                        </a:solidFill>
                        <a:latin typeface="Cambria Math" panose="02040503050406030204" pitchFamily="18" charset="0"/>
                      </a:rPr>
                      <m:t>=(15, 13)</m:t>
                    </m:r>
                  </m:oMath>
                </a14:m>
                <a:endParaRPr lang="en-US" sz="1400" dirty="0">
                  <a:solidFill>
                    <a:schemeClr val="tx1"/>
                  </a:solidFill>
                </a:endParaRPr>
              </a:p>
              <a:p>
                <a:pPr marL="0" indent="0">
                  <a:buNone/>
                </a:pPr>
                <a:endParaRPr lang="en-US" sz="1400" dirty="0"/>
              </a:p>
            </p:txBody>
          </p:sp>
        </mc:Choice>
        <mc:Fallback xmlns="">
          <p:sp>
            <p:nvSpPr>
              <p:cNvPr id="4" name="Content Placeholder 3">
                <a:extLst>
                  <a:ext uri="{FF2B5EF4-FFF2-40B4-BE49-F238E27FC236}">
                    <a16:creationId xmlns:a16="http://schemas.microsoft.com/office/drawing/2014/main" id="{D7390725-C7FA-4433-6CED-55DB08B3004B}"/>
                  </a:ext>
                </a:extLst>
              </p:cNvPr>
              <p:cNvSpPr>
                <a:spLocks noGrp="1" noRot="1" noChangeAspect="1" noMove="1" noResize="1" noEditPoints="1" noAdjustHandles="1" noChangeArrowheads="1" noChangeShapeType="1" noTextEdit="1"/>
              </p:cNvSpPr>
              <p:nvPr>
                <p:ph sz="half" idx="1"/>
              </p:nvPr>
            </p:nvSpPr>
            <p:spPr>
              <a:blipFill>
                <a:blip r:embed="rId4"/>
                <a:stretch>
                  <a:fillRect l="-1975" t="-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D05AFC-E8E2-6EE2-CEF2-75C8BD355390}"/>
                  </a:ext>
                </a:extLst>
              </p:cNvPr>
              <p:cNvSpPr txBox="1"/>
              <p:nvPr/>
            </p:nvSpPr>
            <p:spPr>
              <a:xfrm>
                <a:off x="1097279" y="3460137"/>
                <a:ext cx="4356716" cy="2407069"/>
              </a:xfrm>
              <a:prstGeom prst="rect">
                <a:avLst/>
              </a:prstGeom>
              <a:noFill/>
            </p:spPr>
            <p:txBody>
              <a:bodyPr wrap="square">
                <a:spAutoFit/>
              </a:bodyPr>
              <a:lstStyle/>
              <a:p>
                <a:pPr/>
                <a:r>
                  <a:rPr lang="en-US" sz="1800" b="0" dirty="0">
                    <a:latin typeface="Cambria Math" panose="02040503050406030204" pitchFamily="18" charset="0"/>
                  </a:rPr>
                  <a:t>Here,</a:t>
                </a: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1</m:t>
                                </m:r>
                              </m:e>
                              <m:e>
                                <m:r>
                                  <a:rPr lang="en-US" sz="1800"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m:oMathPara>
                </a14:m>
                <a:endParaRPr lang="en-US" sz="1800" b="0" i="1" dirty="0">
                  <a:latin typeface="Cambria Math" panose="02040503050406030204" pitchFamily="18" charset="0"/>
                </a:endParaRPr>
              </a:p>
              <a:p>
                <a:pPr marL="0" indent="0">
                  <a:buNone/>
                </a:pPr>
                <a:endParaRPr lang="en-US" sz="1800" b="0" dirty="0"/>
              </a:p>
              <a:p>
                <a:pPr algn="ctr"/>
                <a14:m>
                  <m:oMath xmlns:m="http://schemas.openxmlformats.org/officeDocument/2006/math">
                    <m:r>
                      <a:rPr lang="en-US" sz="1800" b="0" i="1" smtClean="0">
                        <a:latin typeface="Cambria Math" panose="02040503050406030204" pitchFamily="18" charset="0"/>
                      </a:rPr>
                      <m:t>[</m:t>
                    </m:r>
                    <m:m>
                      <m:mPr>
                        <m:mcs>
                          <m:mc>
                            <m:mcPr>
                              <m:count m:val="1"/>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𝑢</m:t>
                          </m:r>
                        </m:e>
                      </m:mr>
                      <m:mr>
                        <m:e>
                          <m:r>
                            <a:rPr lang="en-US" sz="1800" b="0" i="1" smtClean="0">
                              <a:latin typeface="Cambria Math" panose="02040503050406030204" pitchFamily="18" charset="0"/>
                            </a:rPr>
                            <m:t>𝑣</m:t>
                          </m:r>
                        </m:e>
                      </m:mr>
                    </m:m>
                    <m:r>
                      <a:rPr lang="en-US" sz="1800" b="0" i="1" smtClean="0">
                        <a:latin typeface="Cambria Math" panose="02040503050406030204" pitchFamily="18" charset="0"/>
                      </a:rPr>
                      <m:t>]</m:t>
                    </m:r>
                  </m:oMath>
                </a14:m>
                <a:r>
                  <a:rPr lang="en-US" sz="1800" dirty="0"/>
                  <a:t>=</a:t>
                </a:r>
                <a14:m>
                  <m:oMath xmlns:m="http://schemas.openxmlformats.org/officeDocument/2006/math">
                    <m:d>
                      <m:dPr>
                        <m:begChr m:val="["/>
                        <m:endChr m:val="]"/>
                        <m:ctrlPr>
                          <a:rPr lang="en-US" sz="1800"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𝑥</m:t>
                                  </m:r>
                                </m:sub>
                              </m:sSub>
                            </m:e>
                          </m:mr>
                          <m:mr>
                            <m:e>
                              <m:r>
                                <a:rPr lang="en-US" i="1">
                                  <a:latin typeface="Cambria Math" panose="02040503050406030204" pitchFamily="18" charset="0"/>
                                </a:rPr>
                                <m:t>0</m:t>
                              </m:r>
                            </m:e>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𝑦</m:t>
                                  </m:r>
                                </m:sub>
                              </m:sSub>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
                      </m:e>
                    </m:d>
                    <m:r>
                      <a:rPr lang="en-US" sz="1800" b="0" i="0" smtClean="0">
                        <a:latin typeface="Cambria Math" panose="02040503050406030204" pitchFamily="18" charset="0"/>
                      </a:rPr>
                      <m:t> ∗ </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mr>
                          <m:mr>
                            <m:e>
                              <m:r>
                                <a:rPr lang="en-US" sz="1800" b="0" i="1" smtClean="0">
                                  <a:latin typeface="Cambria Math" panose="02040503050406030204" pitchFamily="18" charset="0"/>
                                </a:rPr>
                                <m:t>𝑦</m:t>
                              </m:r>
                            </m:e>
                          </m:mr>
                          <m:mr>
                            <m:e>
                              <m:r>
                                <a:rPr lang="en-US" sz="1800" b="0" i="1" smtClean="0">
                                  <a:latin typeface="Cambria Math" panose="02040503050406030204" pitchFamily="18" charset="0"/>
                                </a:rPr>
                                <m:t>1</m:t>
                              </m:r>
                            </m:e>
                          </m:mr>
                        </m:m>
                      </m:e>
                    </m:d>
                  </m:oMath>
                </a14:m>
                <a:endParaRPr lang="en-US" sz="1800" dirty="0"/>
              </a:p>
            </p:txBody>
          </p:sp>
        </mc:Choice>
        <mc:Fallback xmlns="">
          <p:sp>
            <p:nvSpPr>
              <p:cNvPr id="7" name="TextBox 6">
                <a:extLst>
                  <a:ext uri="{FF2B5EF4-FFF2-40B4-BE49-F238E27FC236}">
                    <a16:creationId xmlns:a16="http://schemas.microsoft.com/office/drawing/2014/main" id="{21D05AFC-E8E2-6EE2-CEF2-75C8BD355390}"/>
                  </a:ext>
                </a:extLst>
              </p:cNvPr>
              <p:cNvSpPr txBox="1">
                <a:spLocks noRot="1" noChangeAspect="1" noMove="1" noResize="1" noEditPoints="1" noAdjustHandles="1" noChangeArrowheads="1" noChangeShapeType="1" noTextEdit="1"/>
              </p:cNvSpPr>
              <p:nvPr/>
            </p:nvSpPr>
            <p:spPr>
              <a:xfrm>
                <a:off x="1097279" y="3460137"/>
                <a:ext cx="4356716" cy="2407069"/>
              </a:xfrm>
              <a:prstGeom prst="rect">
                <a:avLst/>
              </a:prstGeom>
              <a:blipFill>
                <a:blip r:embed="rId5"/>
                <a:stretch>
                  <a:fillRect l="-1119" t="-177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0D62FF7-FC40-A31D-4969-CF65C5966205}"/>
              </a:ext>
            </a:extLst>
          </p:cNvPr>
          <p:cNvSpPr>
            <a:spLocks noGrp="1"/>
          </p:cNvSpPr>
          <p:nvPr>
            <p:ph type="dt" sz="half" idx="10"/>
          </p:nvPr>
        </p:nvSpPr>
        <p:spPr/>
        <p:txBody>
          <a:bodyPr/>
          <a:lstStyle/>
          <a:p>
            <a:fld id="{7EB95169-FE2A-4EF0-A0D1-49102229103A}" type="datetime1">
              <a:rPr lang="en-US" smtClean="0"/>
              <a:t>3/12/2023</a:t>
            </a:fld>
            <a:endParaRPr lang="en-US"/>
          </a:p>
        </p:txBody>
      </p:sp>
      <p:sp>
        <p:nvSpPr>
          <p:cNvPr id="5" name="Footer Placeholder 4">
            <a:extLst>
              <a:ext uri="{FF2B5EF4-FFF2-40B4-BE49-F238E27FC236}">
                <a16:creationId xmlns:a16="http://schemas.microsoft.com/office/drawing/2014/main" id="{BA91A32E-07A4-F668-79DA-0ED8029A5CE6}"/>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1B3C6172-501D-103D-B455-8D34FB58FA73}"/>
              </a:ext>
            </a:extLst>
          </p:cNvPr>
          <p:cNvSpPr>
            <a:spLocks noGrp="1"/>
          </p:cNvSpPr>
          <p:nvPr>
            <p:ph type="sldNum" sz="quarter" idx="12"/>
          </p:nvPr>
        </p:nvSpPr>
        <p:spPr/>
        <p:txBody>
          <a:bodyPr/>
          <a:lstStyle/>
          <a:p>
            <a:fld id="{6AACA9C9-CED9-4A10-979B-54DBF32CAC74}" type="slidenum">
              <a:rPr lang="en-US" smtClean="0"/>
              <a:t>40</a:t>
            </a:fld>
            <a:endParaRPr lang="en-US"/>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35C6BB2C-78DE-602A-76D9-DDB96D588F84}"/>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 name="Title 1">
            <a:extLst>
              <a:ext uri="{FF2B5EF4-FFF2-40B4-BE49-F238E27FC236}">
                <a16:creationId xmlns:a16="http://schemas.microsoft.com/office/drawing/2014/main" id="{38DD1221-2210-F16A-1C6D-292357F4D629}"/>
              </a:ext>
            </a:extLst>
          </p:cNvPr>
          <p:cNvSpPr>
            <a:spLocks noGrp="1"/>
          </p:cNvSpPr>
          <p:nvPr>
            <p:ph type="title"/>
          </p:nvPr>
        </p:nvSpPr>
        <p:spPr/>
        <p:txBody>
          <a:bodyPr/>
          <a:lstStyle/>
          <a:p>
            <a:r>
              <a:rPr lang="en-US" sz="4800" b="1" dirty="0"/>
              <a:t>Spatial Operations</a:t>
            </a:r>
            <a:endParaRPr lang="en-US" dirty="0"/>
          </a:p>
        </p:txBody>
      </p:sp>
      <p:sp>
        <p:nvSpPr>
          <p:cNvPr id="105478" name="AutoShape 2" descr="Question এর ছবি ফলাফল">
            <a:extLst>
              <a:ext uri="{FF2B5EF4-FFF2-40B4-BE49-F238E27FC236}">
                <a16:creationId xmlns:a16="http://schemas.microsoft.com/office/drawing/2014/main" id="{570B2CEF-2514-C409-976D-BA7E70288EF3}"/>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5479" name="AutoShape 4" descr="Question এর ছবি ফলাফল">
            <a:extLst>
              <a:ext uri="{FF2B5EF4-FFF2-40B4-BE49-F238E27FC236}">
                <a16:creationId xmlns:a16="http://schemas.microsoft.com/office/drawing/2014/main" id="{79753103-E91E-8DB4-A30A-5B5D107140A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5480" name="AutoShape 6" descr="Question এর ছবি ফলাফল">
            <a:extLst>
              <a:ext uri="{FF2B5EF4-FFF2-40B4-BE49-F238E27FC236}">
                <a16:creationId xmlns:a16="http://schemas.microsoft.com/office/drawing/2014/main" id="{0BDC3545-FB25-EDCC-13B4-05D30A809D10}"/>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mc:AlternateContent xmlns:mc="http://schemas.openxmlformats.org/markup-compatibility/2006" xmlns:a14="http://schemas.microsoft.com/office/drawing/2010/main">
        <mc:Choice Requires="a14">
          <p:sp>
            <p:nvSpPr>
              <p:cNvPr id="105481" name="TextBox 10">
                <a:extLst>
                  <a:ext uri="{FF2B5EF4-FFF2-40B4-BE49-F238E27FC236}">
                    <a16:creationId xmlns:a16="http://schemas.microsoft.com/office/drawing/2014/main" id="{70E7FE02-3641-5DB4-4196-D9EC7C5DA819}"/>
                  </a:ext>
                </a:extLst>
              </p:cNvPr>
              <p:cNvSpPr txBox="1">
                <a:spLocks noChangeArrowheads="1"/>
              </p:cNvSpPr>
              <p:nvPr/>
            </p:nvSpPr>
            <p:spPr bwMode="auto">
              <a:xfrm>
                <a:off x="1097279" y="1874545"/>
                <a:ext cx="10058399" cy="24336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nSpc>
                    <a:spcPct val="150000"/>
                  </a:lnSpc>
                  <a:spcBef>
                    <a:spcPct val="0"/>
                  </a:spcBef>
                  <a:buClrTx/>
                  <a:buSzTx/>
                  <a:buFont typeface="Wingdings" panose="05000000000000000000" pitchFamily="2" charset="2"/>
                  <a:buChar char="ü"/>
                </a:pPr>
                <a:r>
                  <a:rPr lang="en-US" altLang="en-US" sz="1800" b="1" dirty="0">
                    <a:latin typeface="+mj-lt"/>
                  </a:rPr>
                  <a:t>Geometric spatial transformations (Rotation)</a:t>
                </a:r>
              </a:p>
              <a:p>
                <a:pPr>
                  <a:lnSpc>
                    <a:spcPct val="150000"/>
                  </a:lnSpc>
                  <a:spcBef>
                    <a:spcPct val="0"/>
                  </a:spcBef>
                  <a:buClrTx/>
                  <a:buSzTx/>
                  <a:buFontTx/>
                  <a:buChar char="-"/>
                </a:pPr>
                <a:r>
                  <a:rPr lang="en-US" altLang="en-US" sz="1400" dirty="0">
                    <a:latin typeface="+mj-lt"/>
                  </a:rPr>
                  <a:t>It rotates an image by a specified angle.</a:t>
                </a:r>
              </a:p>
              <a:p>
                <a:pPr>
                  <a:lnSpc>
                    <a:spcPct val="150000"/>
                  </a:lnSpc>
                  <a:spcBef>
                    <a:spcPct val="0"/>
                  </a:spcBef>
                  <a:buClrTx/>
                  <a:buSzTx/>
                  <a:buFontTx/>
                  <a:buChar char="-"/>
                </a:pPr>
                <a:r>
                  <a:rPr lang="en-US" altLang="en-US" sz="1400" dirty="0">
                    <a:latin typeface="+mj-lt"/>
                  </a:rPr>
                  <a:t>Here,</a:t>
                </a:r>
              </a:p>
              <a:p>
                <a:pPr>
                  <a:spcBef>
                    <a:spcPct val="0"/>
                  </a:spcBef>
                  <a:buClrTx/>
                  <a:buSzTx/>
                  <a:buFontTx/>
                  <a:buChar char="-"/>
                </a:pPr>
                <a14:m>
                  <m:oMath xmlns:m="http://schemas.openxmlformats.org/officeDocument/2006/math">
                    <m:d>
                      <m:dPr>
                        <m:begChr m:val="["/>
                        <m:endChr m:val="]"/>
                        <m:ctrlPr>
                          <a:rPr lang="en-US" altLang="en-US" sz="1400" b="0" i="1" smtClean="0">
                            <a:latin typeface="Cambria Math" panose="02040503050406030204" pitchFamily="18" charset="0"/>
                          </a:rPr>
                        </m:ctrlPr>
                      </m:dPr>
                      <m:e>
                        <m:m>
                          <m:mPr>
                            <m:mcs>
                              <m:mc>
                                <m:mcPr>
                                  <m:count m:val="1"/>
                                  <m:mcJc m:val="center"/>
                                </m:mcPr>
                              </m:mc>
                            </m:mcs>
                            <m:ctrlPr>
                              <a:rPr lang="en-US" altLang="en-US" sz="1400" i="1" smtClean="0">
                                <a:latin typeface="Cambria Math" panose="02040503050406030204" pitchFamily="18" charset="0"/>
                              </a:rPr>
                            </m:ctrlPr>
                          </m:mPr>
                          <m:mr>
                            <m:e>
                              <m:r>
                                <m:rPr>
                                  <m:brk m:alnAt="7"/>
                                </m:rPr>
                                <a:rPr lang="en-US" altLang="en-US" sz="1400" b="0" i="1" smtClean="0">
                                  <a:latin typeface="Cambria Math" panose="02040503050406030204" pitchFamily="18" charset="0"/>
                                </a:rPr>
                                <m:t>𝑢</m:t>
                              </m:r>
                            </m:e>
                          </m:mr>
                          <m:mr>
                            <m:e>
                              <m:r>
                                <a:rPr lang="en-US" altLang="en-US" sz="1400" b="0" i="1" smtClean="0">
                                  <a:latin typeface="Cambria Math" panose="02040503050406030204" pitchFamily="18" charset="0"/>
                                </a:rPr>
                                <m:t>𝑣</m:t>
                              </m:r>
                            </m:e>
                          </m:mr>
                        </m:m>
                      </m:e>
                    </m:d>
                    <m:r>
                      <a:rPr lang="en-US" altLang="en-US" sz="1400" b="0" i="1" smtClean="0">
                        <a:latin typeface="Cambria Math" panose="02040503050406030204" pitchFamily="18" charset="0"/>
                      </a:rPr>
                      <m:t>=</m:t>
                    </m:r>
                    <m:d>
                      <m:dPr>
                        <m:begChr m:val="["/>
                        <m:endChr m:val="]"/>
                        <m:ctrlPr>
                          <a:rPr lang="en-US" altLang="en-US" sz="1400" b="0" i="1" smtClean="0">
                            <a:latin typeface="Cambria Math" panose="02040503050406030204" pitchFamily="18" charset="0"/>
                          </a:rPr>
                        </m:ctrlPr>
                      </m:dPr>
                      <m:e>
                        <m:m>
                          <m:mPr>
                            <m:mcs>
                              <m:mc>
                                <m:mcPr>
                                  <m:count m:val="3"/>
                                  <m:mcJc m:val="center"/>
                                </m:mcPr>
                              </m:mc>
                            </m:mcs>
                            <m:ctrlPr>
                              <a:rPr lang="en-US" altLang="en-US" sz="1400" b="0" i="1" smtClean="0">
                                <a:latin typeface="Cambria Math" panose="02040503050406030204" pitchFamily="18" charset="0"/>
                              </a:rPr>
                            </m:ctrlPr>
                          </m:mPr>
                          <m:mr>
                            <m:e>
                              <m:r>
                                <m:rPr>
                                  <m:brk m:alnAt="7"/>
                                </m:rPr>
                                <a:rPr lang="en-US" altLang="en-US" sz="1400" b="0" i="1" smtClean="0">
                                  <a:latin typeface="Cambria Math" panose="02040503050406030204" pitchFamily="18" charset="0"/>
                                </a:rPr>
                                <m:t>𝑐</m:t>
                              </m:r>
                              <m:r>
                                <a:rPr lang="en-US" altLang="en-US" sz="1400" b="0" i="1" smtClean="0">
                                  <a:latin typeface="Cambria Math" panose="02040503050406030204" pitchFamily="18" charset="0"/>
                                </a:rPr>
                                <m:t>𝑜𝑠</m:t>
                              </m:r>
                              <m:r>
                                <a:rPr lang="en-US" altLang="en-US" sz="1400" b="0" i="1" smtClean="0">
                                  <a:latin typeface="Cambria Math" panose="02040503050406030204" pitchFamily="18" charset="0"/>
                                  <a:ea typeface="Cambria Math" panose="02040503050406030204" pitchFamily="18" charset="0"/>
                                </a:rPr>
                                <m:t>𝜃</m:t>
                              </m:r>
                            </m:e>
                            <m:e>
                              <m:r>
                                <a:rPr lang="en-US" altLang="en-US" sz="1400" b="0" i="1" smtClean="0">
                                  <a:latin typeface="Cambria Math" panose="02040503050406030204" pitchFamily="18" charset="0"/>
                                </a:rPr>
                                <m:t>−</m:t>
                              </m:r>
                              <m:r>
                                <a:rPr lang="en-US" altLang="en-US" sz="1400" b="0" i="1" smtClean="0">
                                  <a:latin typeface="Cambria Math" panose="02040503050406030204" pitchFamily="18" charset="0"/>
                                </a:rPr>
                                <m:t>𝑠𝑖𝑛</m:t>
                              </m:r>
                              <m:r>
                                <a:rPr lang="en-US" altLang="en-US" sz="1400" b="0" i="1" smtClean="0">
                                  <a:latin typeface="Cambria Math" panose="02040503050406030204" pitchFamily="18" charset="0"/>
                                  <a:ea typeface="Cambria Math" panose="02040503050406030204" pitchFamily="18" charset="0"/>
                                </a:rPr>
                                <m:t>𝜃</m:t>
                              </m:r>
                            </m:e>
                            <m:e>
                              <m:r>
                                <a:rPr lang="en-US" altLang="en-US" sz="1400" b="0" i="1" smtClean="0">
                                  <a:latin typeface="Cambria Math" panose="02040503050406030204" pitchFamily="18" charset="0"/>
                                </a:rPr>
                                <m:t>0</m:t>
                              </m:r>
                            </m:e>
                          </m:mr>
                          <m:mr>
                            <m:e>
                              <m:r>
                                <a:rPr lang="en-US" altLang="en-US" sz="1400" b="0" i="1" smtClean="0">
                                  <a:latin typeface="Cambria Math" panose="02040503050406030204" pitchFamily="18" charset="0"/>
                                </a:rPr>
                                <m:t>𝑠𝑖𝑛</m:t>
                              </m:r>
                              <m:r>
                                <a:rPr lang="en-US" altLang="en-US" sz="1400" b="0" i="1" smtClean="0">
                                  <a:latin typeface="Cambria Math" panose="02040503050406030204" pitchFamily="18" charset="0"/>
                                  <a:ea typeface="Cambria Math" panose="02040503050406030204" pitchFamily="18" charset="0"/>
                                </a:rPr>
                                <m:t>𝜃</m:t>
                              </m:r>
                            </m:e>
                            <m:e>
                              <m:r>
                                <a:rPr lang="en-US" altLang="en-US" sz="1400" b="0" i="1" smtClean="0">
                                  <a:latin typeface="Cambria Math" panose="02040503050406030204" pitchFamily="18" charset="0"/>
                                </a:rPr>
                                <m:t>𝑐𝑜𝑠</m:t>
                              </m:r>
                              <m:r>
                                <a:rPr lang="en-US" altLang="en-US" sz="1400" b="0" i="1" smtClean="0">
                                  <a:latin typeface="Cambria Math" panose="02040503050406030204" pitchFamily="18" charset="0"/>
                                  <a:ea typeface="Cambria Math" panose="02040503050406030204" pitchFamily="18" charset="0"/>
                                </a:rPr>
                                <m:t>𝜃</m:t>
                              </m:r>
                            </m:e>
                            <m:e>
                              <m:r>
                                <a:rPr lang="en-US" altLang="en-US" sz="1400" b="0" i="1" smtClean="0">
                                  <a:latin typeface="Cambria Math" panose="02040503050406030204" pitchFamily="18" charset="0"/>
                                </a:rPr>
                                <m:t>0</m:t>
                              </m:r>
                            </m:e>
                          </m:mr>
                          <m:mr>
                            <m:e>
                              <m:r>
                                <a:rPr lang="en-US" altLang="en-US" sz="1400" b="0" i="1" smtClean="0">
                                  <a:latin typeface="Cambria Math" panose="02040503050406030204" pitchFamily="18" charset="0"/>
                                </a:rPr>
                                <m:t>0</m:t>
                              </m:r>
                            </m:e>
                            <m:e>
                              <m:r>
                                <a:rPr lang="en-US" altLang="en-US" sz="1400" b="0" i="1" smtClean="0">
                                  <a:latin typeface="Cambria Math" panose="02040503050406030204" pitchFamily="18" charset="0"/>
                                </a:rPr>
                                <m:t>0</m:t>
                              </m:r>
                            </m:e>
                            <m:e>
                              <m:r>
                                <a:rPr lang="en-US" altLang="en-US" sz="1400" b="0" i="1" smtClean="0">
                                  <a:latin typeface="Cambria Math" panose="02040503050406030204" pitchFamily="18" charset="0"/>
                                </a:rPr>
                                <m:t>1</m:t>
                              </m:r>
                            </m:e>
                          </m:mr>
                        </m:m>
                      </m:e>
                    </m:d>
                    <m:r>
                      <a:rPr lang="en-US" altLang="en-US" sz="1400" b="0" i="1" smtClean="0">
                        <a:latin typeface="Cambria Math" panose="02040503050406030204" pitchFamily="18" charset="0"/>
                      </a:rPr>
                      <m:t> ∗ </m:t>
                    </m:r>
                    <m:d>
                      <m:dPr>
                        <m:begChr m:val="["/>
                        <m:endChr m:val="]"/>
                        <m:ctrlPr>
                          <a:rPr lang="en-US" altLang="en-US" sz="1400" b="0" i="1" smtClean="0">
                            <a:latin typeface="Cambria Math" panose="02040503050406030204" pitchFamily="18" charset="0"/>
                          </a:rPr>
                        </m:ctrlPr>
                      </m:dPr>
                      <m:e>
                        <m:m>
                          <m:mPr>
                            <m:mcs>
                              <m:mc>
                                <m:mcPr>
                                  <m:count m:val="1"/>
                                  <m:mcJc m:val="center"/>
                                </m:mcPr>
                              </m:mc>
                            </m:mcs>
                            <m:ctrlPr>
                              <a:rPr lang="en-US" altLang="en-US" sz="1400" b="0" i="1" smtClean="0">
                                <a:latin typeface="Cambria Math" panose="02040503050406030204" pitchFamily="18" charset="0"/>
                              </a:rPr>
                            </m:ctrlPr>
                          </m:mPr>
                          <m:mr>
                            <m:e>
                              <m:r>
                                <m:rPr>
                                  <m:brk m:alnAt="7"/>
                                </m:rPr>
                                <a:rPr lang="en-US" altLang="en-US" sz="1400" b="0" i="1" smtClean="0">
                                  <a:latin typeface="Cambria Math" panose="02040503050406030204" pitchFamily="18" charset="0"/>
                                </a:rPr>
                                <m:t>𝑥</m:t>
                              </m:r>
                            </m:e>
                          </m:mr>
                          <m:mr>
                            <m:e>
                              <m:r>
                                <a:rPr lang="en-US" altLang="en-US" sz="1400" b="0" i="1" smtClean="0">
                                  <a:latin typeface="Cambria Math" panose="02040503050406030204" pitchFamily="18" charset="0"/>
                                </a:rPr>
                                <m:t>𝑦</m:t>
                              </m:r>
                            </m:e>
                          </m:mr>
                          <m:mr>
                            <m:e>
                              <m:r>
                                <a:rPr lang="en-US" altLang="en-US" sz="1400" b="0" i="1" smtClean="0">
                                  <a:latin typeface="Cambria Math" panose="02040503050406030204" pitchFamily="18" charset="0"/>
                                </a:rPr>
                                <m:t>1</m:t>
                              </m:r>
                            </m:e>
                          </m:mr>
                        </m:m>
                      </m:e>
                    </m:d>
                  </m:oMath>
                </a14:m>
                <a:endParaRPr lang="en-US" altLang="en-US" sz="1400" b="0" dirty="0">
                  <a:latin typeface="+mj-lt"/>
                </a:endParaRPr>
              </a:p>
              <a:p>
                <a:pPr>
                  <a:spcBef>
                    <a:spcPct val="0"/>
                  </a:spcBef>
                  <a:buClrTx/>
                  <a:buSzTx/>
                  <a:buFontTx/>
                  <a:buChar char="-"/>
                </a:pPr>
                <a:endParaRPr lang="en-US" altLang="en-US" sz="1400" dirty="0">
                  <a:latin typeface="+mj-lt"/>
                </a:endParaRPr>
              </a:p>
              <a:p>
                <a:pPr>
                  <a:spcBef>
                    <a:spcPct val="0"/>
                  </a:spcBef>
                  <a:buClrTx/>
                  <a:buSzTx/>
                  <a:buFontTx/>
                  <a:buChar char="-"/>
                </a:pPr>
                <a:r>
                  <a:rPr lang="en-US" altLang="en-US" sz="1400" dirty="0">
                    <a:latin typeface="+mj-lt"/>
                  </a:rPr>
                  <a:t>(x, y)=(20, 40)</a:t>
                </a:r>
              </a:p>
              <a:p>
                <a:pPr marL="0" indent="0">
                  <a:spcBef>
                    <a:spcPct val="0"/>
                  </a:spcBef>
                  <a:buClrTx/>
                  <a:buSzTx/>
                  <a:buNone/>
                </a:pPr>
                <a:endParaRPr lang="en-US" altLang="en-US" sz="1800" dirty="0">
                  <a:latin typeface="+mj-lt"/>
                </a:endParaRPr>
              </a:p>
            </p:txBody>
          </p:sp>
        </mc:Choice>
        <mc:Fallback xmlns="">
          <p:sp>
            <p:nvSpPr>
              <p:cNvPr id="105481" name="TextBox 10">
                <a:extLst>
                  <a:ext uri="{FF2B5EF4-FFF2-40B4-BE49-F238E27FC236}">
                    <a16:creationId xmlns:a16="http://schemas.microsoft.com/office/drawing/2014/main" id="{70E7FE02-3641-5DB4-4196-D9EC7C5DA819}"/>
                  </a:ext>
                </a:extLst>
              </p:cNvPr>
              <p:cNvSpPr txBox="1">
                <a:spLocks noRot="1" noChangeAspect="1" noMove="1" noResize="1" noEditPoints="1" noAdjustHandles="1" noChangeArrowheads="1" noChangeShapeType="1" noTextEdit="1"/>
              </p:cNvSpPr>
              <p:nvPr/>
            </p:nvSpPr>
            <p:spPr bwMode="auto">
              <a:xfrm>
                <a:off x="1097279" y="1874545"/>
                <a:ext cx="10058399" cy="2433680"/>
              </a:xfrm>
              <a:prstGeom prst="rect">
                <a:avLst/>
              </a:prstGeom>
              <a:blipFill>
                <a:blip r:embed="rId3"/>
                <a:stretch>
                  <a:fillRect l="-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5483" name="Picture 5">
            <a:extLst>
              <a:ext uri="{FF2B5EF4-FFF2-40B4-BE49-F238E27FC236}">
                <a16:creationId xmlns:a16="http://schemas.microsoft.com/office/drawing/2014/main" id="{42934321-D7C8-3CEF-99C9-71F27804EA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78" y="4095259"/>
            <a:ext cx="91440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F6FC2D99-4365-6816-1D9F-40ED1C341805}"/>
              </a:ext>
            </a:extLst>
          </p:cNvPr>
          <p:cNvSpPr>
            <a:spLocks noGrp="1"/>
          </p:cNvSpPr>
          <p:nvPr>
            <p:ph type="dt" sz="half" idx="10"/>
          </p:nvPr>
        </p:nvSpPr>
        <p:spPr/>
        <p:txBody>
          <a:bodyPr/>
          <a:lstStyle/>
          <a:p>
            <a:fld id="{2AB61066-73FA-41AF-B1CC-F9946F338918}" type="datetime1">
              <a:rPr lang="en-US" smtClean="0"/>
              <a:t>3/12/2023</a:t>
            </a:fld>
            <a:endParaRPr lang="en-US"/>
          </a:p>
        </p:txBody>
      </p:sp>
      <p:sp>
        <p:nvSpPr>
          <p:cNvPr id="4" name="Footer Placeholder 3">
            <a:extLst>
              <a:ext uri="{FF2B5EF4-FFF2-40B4-BE49-F238E27FC236}">
                <a16:creationId xmlns:a16="http://schemas.microsoft.com/office/drawing/2014/main" id="{B9C046F4-02FE-768B-C535-DC598F18600F}"/>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ED55E98A-2200-98C6-D19F-407D9E8B70D7}"/>
              </a:ext>
            </a:extLst>
          </p:cNvPr>
          <p:cNvSpPr>
            <a:spLocks noGrp="1"/>
          </p:cNvSpPr>
          <p:nvPr>
            <p:ph type="sldNum" sz="quarter" idx="12"/>
          </p:nvPr>
        </p:nvSpPr>
        <p:spPr/>
        <p:txBody>
          <a:bodyPr/>
          <a:lstStyle/>
          <a:p>
            <a:fld id="{6AACA9C9-CED9-4A10-979B-54DBF32CAC74}" type="slidenum">
              <a:rPr lang="en-US" smtClean="0"/>
              <a:t>41</a:t>
            </a:fld>
            <a:endParaRPr lang="en-US"/>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B957A1F0-26BD-374E-DB56-254C67F3FFD5}"/>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 name="Title 1">
            <a:extLst>
              <a:ext uri="{FF2B5EF4-FFF2-40B4-BE49-F238E27FC236}">
                <a16:creationId xmlns:a16="http://schemas.microsoft.com/office/drawing/2014/main" id="{FFBB0F07-0944-E710-CAA4-778B7E7FF868}"/>
              </a:ext>
            </a:extLst>
          </p:cNvPr>
          <p:cNvSpPr>
            <a:spLocks noGrp="1"/>
          </p:cNvSpPr>
          <p:nvPr>
            <p:ph type="title"/>
          </p:nvPr>
        </p:nvSpPr>
        <p:spPr/>
        <p:txBody>
          <a:bodyPr/>
          <a:lstStyle/>
          <a:p>
            <a:r>
              <a:rPr lang="en-US" sz="4800" b="1" dirty="0"/>
              <a:t>Spatial Operations</a:t>
            </a:r>
            <a:endParaRPr lang="en-US" dirty="0"/>
          </a:p>
        </p:txBody>
      </p:sp>
      <p:sp>
        <p:nvSpPr>
          <p:cNvPr id="107526" name="AutoShape 2" descr="Question এর ছবি ফলাফল">
            <a:extLst>
              <a:ext uri="{FF2B5EF4-FFF2-40B4-BE49-F238E27FC236}">
                <a16:creationId xmlns:a16="http://schemas.microsoft.com/office/drawing/2014/main" id="{599A95E3-2D70-F0C7-D48B-214A1A31AA1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7527" name="AutoShape 4" descr="Question এর ছবি ফলাফল">
            <a:extLst>
              <a:ext uri="{FF2B5EF4-FFF2-40B4-BE49-F238E27FC236}">
                <a16:creationId xmlns:a16="http://schemas.microsoft.com/office/drawing/2014/main" id="{AEAC7477-5395-4F25-7AC9-F033C0DD537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7528" name="AutoShape 6" descr="Question এর ছবি ফলাফল">
            <a:extLst>
              <a:ext uri="{FF2B5EF4-FFF2-40B4-BE49-F238E27FC236}">
                <a16:creationId xmlns:a16="http://schemas.microsoft.com/office/drawing/2014/main" id="{D5BFD777-53DC-C10A-1E95-87DED2F88595}"/>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7529" name="TextBox 10">
            <a:extLst>
              <a:ext uri="{FF2B5EF4-FFF2-40B4-BE49-F238E27FC236}">
                <a16:creationId xmlns:a16="http://schemas.microsoft.com/office/drawing/2014/main" id="{650EE2ED-E01F-8F80-C015-649BC1417ECF}"/>
              </a:ext>
            </a:extLst>
          </p:cNvPr>
          <p:cNvSpPr txBox="1">
            <a:spLocks noChangeArrowheads="1"/>
          </p:cNvSpPr>
          <p:nvPr/>
        </p:nvSpPr>
        <p:spPr bwMode="auto">
          <a:xfrm>
            <a:off x="1097279" y="1860550"/>
            <a:ext cx="10058399" cy="13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just">
              <a:spcBef>
                <a:spcPct val="0"/>
              </a:spcBef>
              <a:buClrTx/>
              <a:buSzTx/>
              <a:buFont typeface="Wingdings" panose="05000000000000000000" pitchFamily="2" charset="2"/>
              <a:buChar char="ü"/>
            </a:pPr>
            <a:r>
              <a:rPr lang="en-US" altLang="en-US" sz="1800" b="1" dirty="0">
                <a:latin typeface="+mj-lt"/>
              </a:rPr>
              <a:t>Geometric spatial transformations (Scaling)</a:t>
            </a:r>
          </a:p>
          <a:p>
            <a:pPr algn="just">
              <a:lnSpc>
                <a:spcPct val="150000"/>
              </a:lnSpc>
              <a:spcBef>
                <a:spcPct val="0"/>
              </a:spcBef>
              <a:buClrTx/>
              <a:buSzTx/>
              <a:buFontTx/>
              <a:buChar char="-"/>
            </a:pPr>
            <a:r>
              <a:rPr lang="en-US" altLang="en-US" sz="1400" dirty="0">
                <a:latin typeface="+mj-lt"/>
              </a:rPr>
              <a:t>Scaling means resize of an image in terms of scaling factor.</a:t>
            </a:r>
          </a:p>
          <a:p>
            <a:pPr algn="just">
              <a:lnSpc>
                <a:spcPct val="150000"/>
              </a:lnSpc>
              <a:spcBef>
                <a:spcPct val="0"/>
              </a:spcBef>
              <a:buClrTx/>
              <a:buSzTx/>
              <a:buFontTx/>
              <a:buChar char="-"/>
            </a:pPr>
            <a:r>
              <a:rPr lang="en-US" altLang="en-US" sz="1400" dirty="0">
                <a:latin typeface="+mj-lt"/>
              </a:rPr>
              <a:t>If we have an image of (300 X 400) and we want to transform it into a shape of (600 X 200).</a:t>
            </a:r>
          </a:p>
          <a:p>
            <a:pPr algn="just">
              <a:lnSpc>
                <a:spcPct val="150000"/>
              </a:lnSpc>
              <a:spcBef>
                <a:spcPct val="0"/>
              </a:spcBef>
              <a:buClrTx/>
              <a:buSzTx/>
              <a:buFontTx/>
              <a:buChar char="-"/>
            </a:pPr>
            <a:r>
              <a:rPr lang="en-US" altLang="en-US" sz="1400" dirty="0">
                <a:latin typeface="+mj-lt"/>
              </a:rPr>
              <a:t>The scaling in X and Y direction will be 600/300=2 and 200/400 =1/2</a:t>
            </a:r>
          </a:p>
        </p:txBody>
      </p:sp>
      <p:pic>
        <p:nvPicPr>
          <p:cNvPr id="107530" name="Picture 2">
            <a:extLst>
              <a:ext uri="{FF2B5EF4-FFF2-40B4-BE49-F238E27FC236}">
                <a16:creationId xmlns:a16="http://schemas.microsoft.com/office/drawing/2014/main" id="{E0C51E34-C590-11FD-F57B-DBEE0B3FA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116" y="3160714"/>
            <a:ext cx="90201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ECDE3A57-2861-2DB7-4D0F-409E3E262BDA}"/>
              </a:ext>
            </a:extLst>
          </p:cNvPr>
          <p:cNvSpPr>
            <a:spLocks noGrp="1"/>
          </p:cNvSpPr>
          <p:nvPr>
            <p:ph type="dt" sz="half" idx="10"/>
          </p:nvPr>
        </p:nvSpPr>
        <p:spPr/>
        <p:txBody>
          <a:bodyPr/>
          <a:lstStyle/>
          <a:p>
            <a:fld id="{645C9456-6F11-4D92-A116-0AC44E38AE79}" type="datetime1">
              <a:rPr lang="en-US" smtClean="0"/>
              <a:t>3/12/2023</a:t>
            </a:fld>
            <a:endParaRPr lang="en-US"/>
          </a:p>
        </p:txBody>
      </p:sp>
      <p:sp>
        <p:nvSpPr>
          <p:cNvPr id="4" name="Footer Placeholder 3">
            <a:extLst>
              <a:ext uri="{FF2B5EF4-FFF2-40B4-BE49-F238E27FC236}">
                <a16:creationId xmlns:a16="http://schemas.microsoft.com/office/drawing/2014/main" id="{5B5B23B2-60FC-A35A-E2DD-E7CBC79C5F63}"/>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ED5E2D6B-57E9-5026-AB79-3902EC940665}"/>
              </a:ext>
            </a:extLst>
          </p:cNvPr>
          <p:cNvSpPr>
            <a:spLocks noGrp="1"/>
          </p:cNvSpPr>
          <p:nvPr>
            <p:ph type="sldNum" sz="quarter" idx="12"/>
          </p:nvPr>
        </p:nvSpPr>
        <p:spPr/>
        <p:txBody>
          <a:bodyPr/>
          <a:lstStyle/>
          <a:p>
            <a:fld id="{6AACA9C9-CED9-4A10-979B-54DBF32CAC74}" type="slidenum">
              <a:rPr lang="en-US" smtClean="0"/>
              <a:t>42</a:t>
            </a:fld>
            <a:endParaRPr lang="en-US"/>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5BBDAE0B-78FC-559E-912E-1D3B9F0C31E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2" name="Title 1">
            <a:extLst>
              <a:ext uri="{FF2B5EF4-FFF2-40B4-BE49-F238E27FC236}">
                <a16:creationId xmlns:a16="http://schemas.microsoft.com/office/drawing/2014/main" id="{109F01D3-CA99-D7B2-8B83-944E41B27EC4}"/>
              </a:ext>
            </a:extLst>
          </p:cNvPr>
          <p:cNvSpPr>
            <a:spLocks noGrp="1"/>
          </p:cNvSpPr>
          <p:nvPr>
            <p:ph type="title"/>
          </p:nvPr>
        </p:nvSpPr>
        <p:spPr/>
        <p:txBody>
          <a:bodyPr/>
          <a:lstStyle/>
          <a:p>
            <a:r>
              <a:rPr lang="en-US" sz="4800" b="1" dirty="0"/>
              <a:t>Spatial Operations</a:t>
            </a:r>
            <a:endParaRPr lang="en-US" dirty="0"/>
          </a:p>
        </p:txBody>
      </p:sp>
      <p:sp>
        <p:nvSpPr>
          <p:cNvPr id="109574" name="AutoShape 2" descr="Question এর ছবি ফলাফল">
            <a:extLst>
              <a:ext uri="{FF2B5EF4-FFF2-40B4-BE49-F238E27FC236}">
                <a16:creationId xmlns:a16="http://schemas.microsoft.com/office/drawing/2014/main" id="{9763510D-C356-B122-61A9-BEBA85DEDE8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9575" name="AutoShape 4" descr="Question এর ছবি ফলাফল">
            <a:extLst>
              <a:ext uri="{FF2B5EF4-FFF2-40B4-BE49-F238E27FC236}">
                <a16:creationId xmlns:a16="http://schemas.microsoft.com/office/drawing/2014/main" id="{B1F16DAC-50CE-CBDC-ABA8-526C479FFBE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09576" name="AutoShape 6" descr="Question এর ছবি ফলাফল">
            <a:extLst>
              <a:ext uri="{FF2B5EF4-FFF2-40B4-BE49-F238E27FC236}">
                <a16:creationId xmlns:a16="http://schemas.microsoft.com/office/drawing/2014/main" id="{4A0898D1-E68A-4BB4-E209-E1766D4B8BBF}"/>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6154" name="TextBox 10">
            <a:extLst>
              <a:ext uri="{FF2B5EF4-FFF2-40B4-BE49-F238E27FC236}">
                <a16:creationId xmlns:a16="http://schemas.microsoft.com/office/drawing/2014/main" id="{73F671CA-2BF2-7D75-B7F9-F8D9C5456E96}"/>
              </a:ext>
            </a:extLst>
          </p:cNvPr>
          <p:cNvSpPr txBox="1">
            <a:spLocks noChangeArrowheads="1"/>
          </p:cNvSpPr>
          <p:nvPr/>
        </p:nvSpPr>
        <p:spPr bwMode="auto">
          <a:xfrm>
            <a:off x="1097279" y="1818541"/>
            <a:ext cx="10058400" cy="2585323"/>
          </a:xfrm>
          <a:prstGeom prst="rect">
            <a:avLst/>
          </a:prstGeom>
          <a:noFill/>
          <a:ln>
            <a:noFill/>
          </a:ln>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lgn="just">
              <a:buFont typeface="Wingdings" panose="05000000000000000000" pitchFamily="2" charset="2"/>
              <a:buChar char="ü"/>
              <a:defRPr/>
            </a:pPr>
            <a:r>
              <a:rPr lang="en-US" altLang="en-US" b="1" dirty="0">
                <a:latin typeface="+mj-lt"/>
              </a:rPr>
              <a:t>Geometric spatial transformations (Shearing)</a:t>
            </a:r>
          </a:p>
          <a:p>
            <a:pPr marL="285750" indent="-285750" algn="just">
              <a:lnSpc>
                <a:spcPct val="150000"/>
              </a:lnSpc>
              <a:buFont typeface="Arial" panose="020B0604020202020204" pitchFamily="34" charset="0"/>
              <a:buChar char="•"/>
              <a:defRPr/>
            </a:pPr>
            <a:r>
              <a:rPr lang="en-US" altLang="en-US" dirty="0">
                <a:latin typeface="+mj-lt"/>
              </a:rPr>
              <a:t>Shearing an image means shifting the pixel values either horizontally or vertically.</a:t>
            </a:r>
            <a:endParaRPr lang="en-US" altLang="en-US" b="1" dirty="0">
              <a:latin typeface="+mj-lt"/>
            </a:endParaRPr>
          </a:p>
          <a:p>
            <a:pPr marL="285750" indent="-285750" algn="just">
              <a:lnSpc>
                <a:spcPct val="150000"/>
              </a:lnSpc>
              <a:buFont typeface="Arial" panose="020B0604020202020204" pitchFamily="34" charset="0"/>
              <a:buChar char="•"/>
              <a:defRPr/>
            </a:pPr>
            <a:r>
              <a:rPr lang="en-US" altLang="en-US" dirty="0">
                <a:latin typeface="+mj-lt"/>
              </a:rPr>
              <a:t>Basically, this shifts some part of an image to one direction and other parts to the another direction. Horizontal shearing will shift the upper part to the right and lower part to the left. Vertical shearing will shift left part to upper and right part to lower.</a:t>
            </a:r>
          </a:p>
          <a:p>
            <a:pPr algn="just">
              <a:defRPr/>
            </a:pPr>
            <a:endParaRPr lang="en-US" altLang="en-US" dirty="0">
              <a:latin typeface="+mj-lt"/>
            </a:endParaRPr>
          </a:p>
          <a:p>
            <a:pPr>
              <a:defRPr/>
            </a:pPr>
            <a:endParaRPr lang="en-US" altLang="en-US" dirty="0"/>
          </a:p>
        </p:txBody>
      </p:sp>
      <p:pic>
        <p:nvPicPr>
          <p:cNvPr id="109578" name="Picture 3">
            <a:extLst>
              <a:ext uri="{FF2B5EF4-FFF2-40B4-BE49-F238E27FC236}">
                <a16:creationId xmlns:a16="http://schemas.microsoft.com/office/drawing/2014/main" id="{E151DC94-29E5-EF60-C81A-E50ED6897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3968327"/>
            <a:ext cx="8592698" cy="230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6F53DBE9-DED5-4239-7748-B55A137D4BFE}"/>
              </a:ext>
            </a:extLst>
          </p:cNvPr>
          <p:cNvSpPr>
            <a:spLocks noGrp="1"/>
          </p:cNvSpPr>
          <p:nvPr>
            <p:ph type="dt" sz="half" idx="10"/>
          </p:nvPr>
        </p:nvSpPr>
        <p:spPr/>
        <p:txBody>
          <a:bodyPr/>
          <a:lstStyle/>
          <a:p>
            <a:fld id="{DE818A2B-FDFF-4903-8128-FDE02402A4BF}" type="datetime1">
              <a:rPr lang="en-US" smtClean="0"/>
              <a:t>3/12/2023</a:t>
            </a:fld>
            <a:endParaRPr lang="en-US"/>
          </a:p>
        </p:txBody>
      </p:sp>
      <p:sp>
        <p:nvSpPr>
          <p:cNvPr id="4" name="Footer Placeholder 3">
            <a:extLst>
              <a:ext uri="{FF2B5EF4-FFF2-40B4-BE49-F238E27FC236}">
                <a16:creationId xmlns:a16="http://schemas.microsoft.com/office/drawing/2014/main" id="{FBC7F3DF-21F0-314F-0476-C17AAE2E5F18}"/>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23F457E6-D421-9734-8367-E54CBF1F1061}"/>
              </a:ext>
            </a:extLst>
          </p:cNvPr>
          <p:cNvSpPr>
            <a:spLocks noGrp="1"/>
          </p:cNvSpPr>
          <p:nvPr>
            <p:ph type="sldNum" sz="quarter" idx="12"/>
          </p:nvPr>
        </p:nvSpPr>
        <p:spPr/>
        <p:txBody>
          <a:bodyPr/>
          <a:lstStyle/>
          <a:p>
            <a:fld id="{6AACA9C9-CED9-4A10-979B-54DBF32CAC74}" type="slidenum">
              <a:rPr lang="en-US" smtClean="0"/>
              <a:t>43</a:t>
            </a:fld>
            <a:endParaRPr lang="en-US"/>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AB3D70F2-F995-A0F6-1B77-E55CB199E510}"/>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11D7246B-8A6B-DA0B-5D09-ABE6B737977B}"/>
              </a:ext>
            </a:extLst>
          </p:cNvPr>
          <p:cNvSpPr>
            <a:spLocks noGrp="1"/>
          </p:cNvSpPr>
          <p:nvPr>
            <p:ph type="title"/>
          </p:nvPr>
        </p:nvSpPr>
        <p:spPr/>
        <p:txBody>
          <a:bodyPr/>
          <a:lstStyle/>
          <a:p>
            <a:r>
              <a:rPr lang="en-US" sz="4800" b="1" dirty="0"/>
              <a:t>Spatial Operations</a:t>
            </a:r>
            <a:endParaRPr lang="en-US" dirty="0"/>
          </a:p>
        </p:txBody>
      </p:sp>
      <p:sp>
        <p:nvSpPr>
          <p:cNvPr id="111622" name="AutoShape 2" descr="Question এর ছবি ফলাফল">
            <a:extLst>
              <a:ext uri="{FF2B5EF4-FFF2-40B4-BE49-F238E27FC236}">
                <a16:creationId xmlns:a16="http://schemas.microsoft.com/office/drawing/2014/main" id="{000C9583-45F9-6DEF-066E-A22A84F89E04}"/>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3" name="AutoShape 4" descr="Question এর ছবি ফলাফল">
            <a:extLst>
              <a:ext uri="{FF2B5EF4-FFF2-40B4-BE49-F238E27FC236}">
                <a16:creationId xmlns:a16="http://schemas.microsoft.com/office/drawing/2014/main" id="{817F58DD-CABA-3866-31CF-A2419BB81CF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4" name="AutoShape 6" descr="Question এর ছবি ফলাফল">
            <a:extLst>
              <a:ext uri="{FF2B5EF4-FFF2-40B4-BE49-F238E27FC236}">
                <a16:creationId xmlns:a16="http://schemas.microsoft.com/office/drawing/2014/main" id="{F57CFFE0-A533-33AB-B3E8-4EA89D44FBBE}"/>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5" name="TextBox 10">
            <a:extLst>
              <a:ext uri="{FF2B5EF4-FFF2-40B4-BE49-F238E27FC236}">
                <a16:creationId xmlns:a16="http://schemas.microsoft.com/office/drawing/2014/main" id="{C74C6BF5-0463-C524-D8C3-2DD0B6C7A5C6}"/>
              </a:ext>
            </a:extLst>
          </p:cNvPr>
          <p:cNvSpPr txBox="1">
            <a:spLocks noChangeArrowheads="1"/>
          </p:cNvSpPr>
          <p:nvPr/>
        </p:nvSpPr>
        <p:spPr bwMode="auto">
          <a:xfrm>
            <a:off x="1097280" y="1854518"/>
            <a:ext cx="7769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v"/>
            </a:pPr>
            <a:r>
              <a:rPr lang="en-US" altLang="en-US" b="1" dirty="0">
                <a:latin typeface="+mj-lt"/>
              </a:rPr>
              <a:t>Geometric spatial transformations and image registration </a:t>
            </a:r>
          </a:p>
        </p:txBody>
      </p:sp>
      <p:sp>
        <p:nvSpPr>
          <p:cNvPr id="111626" name="TextBox 1">
            <a:extLst>
              <a:ext uri="{FF2B5EF4-FFF2-40B4-BE49-F238E27FC236}">
                <a16:creationId xmlns:a16="http://schemas.microsoft.com/office/drawing/2014/main" id="{F1F96FE8-F3C4-4394-DFB3-8446DA65D3B3}"/>
              </a:ext>
            </a:extLst>
          </p:cNvPr>
          <p:cNvSpPr txBox="1">
            <a:spLocks noChangeArrowheads="1"/>
          </p:cNvSpPr>
          <p:nvPr/>
        </p:nvSpPr>
        <p:spPr bwMode="auto">
          <a:xfrm>
            <a:off x="1225118" y="2330543"/>
            <a:ext cx="9930562" cy="253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algn="just">
              <a:lnSpc>
                <a:spcPct val="150000"/>
              </a:lnSpc>
              <a:buFont typeface="Wingdings" panose="05000000000000000000" pitchFamily="2" charset="2"/>
              <a:buChar char="§"/>
            </a:pPr>
            <a:r>
              <a:rPr lang="en-US" altLang="en-US" dirty="0">
                <a:latin typeface="+mj-lt"/>
              </a:rPr>
              <a:t>Image registration is the process of transforming different sets of data into one co-ordinate system.</a:t>
            </a:r>
          </a:p>
          <a:p>
            <a:pPr algn="just">
              <a:lnSpc>
                <a:spcPct val="150000"/>
              </a:lnSpc>
              <a:buFont typeface="Wingdings" panose="05000000000000000000" pitchFamily="2" charset="2"/>
              <a:buChar char="§"/>
            </a:pPr>
            <a:r>
              <a:rPr lang="en-US" b="0" i="0" dirty="0">
                <a:solidFill>
                  <a:srgbClr val="000000"/>
                </a:solidFill>
                <a:effectLst/>
                <a:latin typeface="+mj-lt"/>
              </a:rPr>
              <a:t>Image registration is an important application of digital image processing used to align two or more images of the same scene. In image registration, we have available an </a:t>
            </a:r>
            <a:r>
              <a:rPr lang="en-US" b="0" i="1" dirty="0">
                <a:solidFill>
                  <a:srgbClr val="000000"/>
                </a:solidFill>
                <a:effectLst/>
                <a:latin typeface="+mj-lt"/>
              </a:rPr>
              <a:t>input </a:t>
            </a:r>
            <a:r>
              <a:rPr lang="en-US" b="0" i="0" dirty="0">
                <a:solidFill>
                  <a:srgbClr val="000000"/>
                </a:solidFill>
                <a:effectLst/>
                <a:latin typeface="+mj-lt"/>
              </a:rPr>
              <a:t>image and a </a:t>
            </a:r>
            <a:r>
              <a:rPr lang="en-US" b="0" i="1" dirty="0">
                <a:solidFill>
                  <a:srgbClr val="000000"/>
                </a:solidFill>
                <a:effectLst/>
                <a:latin typeface="+mj-lt"/>
              </a:rPr>
              <a:t>reference </a:t>
            </a:r>
            <a:r>
              <a:rPr lang="en-US" b="0" i="0" dirty="0">
                <a:solidFill>
                  <a:srgbClr val="000000"/>
                </a:solidFill>
                <a:effectLst/>
                <a:latin typeface="+mj-lt"/>
              </a:rPr>
              <a:t>image. The objective is to transform the input image geometrically to produce an output image that is aligned (registered) with the reference image.</a:t>
            </a:r>
            <a:r>
              <a:rPr lang="en-US" dirty="0">
                <a:latin typeface="+mj-lt"/>
              </a:rPr>
              <a:t> </a:t>
            </a:r>
            <a:endParaRPr lang="en-US" altLang="en-US" dirty="0">
              <a:latin typeface="+mj-lt"/>
            </a:endParaRPr>
          </a:p>
          <a:p>
            <a:pPr algn="just">
              <a:lnSpc>
                <a:spcPct val="150000"/>
              </a:lnSpc>
              <a:buFont typeface="Wingdings" panose="05000000000000000000" pitchFamily="2" charset="2"/>
              <a:buChar char="§"/>
            </a:pPr>
            <a:r>
              <a:rPr lang="en-US" altLang="en-US" b="1" dirty="0">
                <a:latin typeface="+mj-lt"/>
              </a:rPr>
              <a:t>Application: </a:t>
            </a:r>
            <a:r>
              <a:rPr lang="en-US" altLang="en-US" dirty="0">
                <a:latin typeface="+mj-lt"/>
              </a:rPr>
              <a:t>Fusion of medical images, like SPECT-MRI, CT-MRI etc.</a:t>
            </a:r>
          </a:p>
        </p:txBody>
      </p:sp>
      <p:sp>
        <p:nvSpPr>
          <p:cNvPr id="3" name="Date Placeholder 2">
            <a:extLst>
              <a:ext uri="{FF2B5EF4-FFF2-40B4-BE49-F238E27FC236}">
                <a16:creationId xmlns:a16="http://schemas.microsoft.com/office/drawing/2014/main" id="{AB0FE44A-0502-5FD0-8811-9E4630AF20BF}"/>
              </a:ext>
            </a:extLst>
          </p:cNvPr>
          <p:cNvSpPr>
            <a:spLocks noGrp="1"/>
          </p:cNvSpPr>
          <p:nvPr>
            <p:ph type="dt" sz="half" idx="10"/>
          </p:nvPr>
        </p:nvSpPr>
        <p:spPr/>
        <p:txBody>
          <a:bodyPr/>
          <a:lstStyle/>
          <a:p>
            <a:fld id="{91E9B0B1-5998-4470-A7DE-03B0C5980D21}" type="datetime1">
              <a:rPr lang="en-US" smtClean="0"/>
              <a:t>3/12/2023</a:t>
            </a:fld>
            <a:endParaRPr lang="en-US"/>
          </a:p>
        </p:txBody>
      </p:sp>
      <p:sp>
        <p:nvSpPr>
          <p:cNvPr id="4" name="Footer Placeholder 3">
            <a:extLst>
              <a:ext uri="{FF2B5EF4-FFF2-40B4-BE49-F238E27FC236}">
                <a16:creationId xmlns:a16="http://schemas.microsoft.com/office/drawing/2014/main" id="{D45E14A4-0A0B-99E3-492C-5C9C1A8971E6}"/>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0D4D9488-F287-36ED-C2E0-D0BAAD3483A5}"/>
              </a:ext>
            </a:extLst>
          </p:cNvPr>
          <p:cNvSpPr>
            <a:spLocks noGrp="1"/>
          </p:cNvSpPr>
          <p:nvPr>
            <p:ph type="sldNum" sz="quarter" idx="12"/>
          </p:nvPr>
        </p:nvSpPr>
        <p:spPr/>
        <p:txBody>
          <a:bodyPr/>
          <a:lstStyle/>
          <a:p>
            <a:fld id="{6AACA9C9-CED9-4A10-979B-54DBF32CAC74}" type="slidenum">
              <a:rPr lang="en-US" smtClean="0"/>
              <a:t>44</a:t>
            </a:fld>
            <a:endParaRPr lang="en-US"/>
          </a:p>
        </p:txBody>
      </p:sp>
    </p:spTree>
    <p:extLst>
      <p:ext uri="{BB962C8B-B14F-4D97-AF65-F5344CB8AC3E}">
        <p14:creationId xmlns:p14="http://schemas.microsoft.com/office/powerpoint/2010/main" val="152295573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AB3D70F2-F995-A0F6-1B77-E55CB199E510}"/>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2" name="Title 1">
            <a:extLst>
              <a:ext uri="{FF2B5EF4-FFF2-40B4-BE49-F238E27FC236}">
                <a16:creationId xmlns:a16="http://schemas.microsoft.com/office/drawing/2014/main" id="{11D7246B-8A6B-DA0B-5D09-ABE6B737977B}"/>
              </a:ext>
            </a:extLst>
          </p:cNvPr>
          <p:cNvSpPr>
            <a:spLocks noGrp="1"/>
          </p:cNvSpPr>
          <p:nvPr>
            <p:ph type="title"/>
          </p:nvPr>
        </p:nvSpPr>
        <p:spPr/>
        <p:txBody>
          <a:bodyPr/>
          <a:lstStyle/>
          <a:p>
            <a:r>
              <a:rPr lang="en-US" sz="4800" b="1" dirty="0"/>
              <a:t>Spatial Operations</a:t>
            </a:r>
            <a:endParaRPr lang="en-US" dirty="0"/>
          </a:p>
        </p:txBody>
      </p:sp>
      <p:sp>
        <p:nvSpPr>
          <p:cNvPr id="111622" name="AutoShape 2" descr="Question এর ছবি ফলাফল">
            <a:extLst>
              <a:ext uri="{FF2B5EF4-FFF2-40B4-BE49-F238E27FC236}">
                <a16:creationId xmlns:a16="http://schemas.microsoft.com/office/drawing/2014/main" id="{000C9583-45F9-6DEF-066E-A22A84F89E04}"/>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3" name="AutoShape 4" descr="Question এর ছবি ফলাফল">
            <a:extLst>
              <a:ext uri="{FF2B5EF4-FFF2-40B4-BE49-F238E27FC236}">
                <a16:creationId xmlns:a16="http://schemas.microsoft.com/office/drawing/2014/main" id="{817F58DD-CABA-3866-31CF-A2419BB81CF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4" name="AutoShape 6" descr="Question এর ছবি ফলাফল">
            <a:extLst>
              <a:ext uri="{FF2B5EF4-FFF2-40B4-BE49-F238E27FC236}">
                <a16:creationId xmlns:a16="http://schemas.microsoft.com/office/drawing/2014/main" id="{F57CFFE0-A533-33AB-B3E8-4EA89D44FBBE}"/>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111625" name="TextBox 10">
            <a:extLst>
              <a:ext uri="{FF2B5EF4-FFF2-40B4-BE49-F238E27FC236}">
                <a16:creationId xmlns:a16="http://schemas.microsoft.com/office/drawing/2014/main" id="{C74C6BF5-0463-C524-D8C3-2DD0B6C7A5C6}"/>
              </a:ext>
            </a:extLst>
          </p:cNvPr>
          <p:cNvSpPr txBox="1">
            <a:spLocks noChangeArrowheads="1"/>
          </p:cNvSpPr>
          <p:nvPr/>
        </p:nvSpPr>
        <p:spPr bwMode="auto">
          <a:xfrm>
            <a:off x="1097280" y="1854518"/>
            <a:ext cx="7769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v"/>
            </a:pPr>
            <a:r>
              <a:rPr lang="en-US" altLang="en-US" b="1" dirty="0">
                <a:latin typeface="+mj-lt"/>
              </a:rPr>
              <a:t>Geometric spatial transformations and image registration </a:t>
            </a:r>
          </a:p>
        </p:txBody>
      </p:sp>
      <p:pic>
        <p:nvPicPr>
          <p:cNvPr id="111627" name="Picture 2">
            <a:extLst>
              <a:ext uri="{FF2B5EF4-FFF2-40B4-BE49-F238E27FC236}">
                <a16:creationId xmlns:a16="http://schemas.microsoft.com/office/drawing/2014/main" id="{11814178-A682-9A25-B0A0-9AB02DBF7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762408"/>
            <a:ext cx="8096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31F256A-60C6-7A3C-0DD9-6E2FC3F399DA}"/>
              </a:ext>
            </a:extLst>
          </p:cNvPr>
          <p:cNvSpPr txBox="1"/>
          <p:nvPr/>
        </p:nvSpPr>
        <p:spPr>
          <a:xfrm>
            <a:off x="1372555" y="2306414"/>
            <a:ext cx="9783125" cy="152541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en-US" sz="1600" dirty="0">
                <a:latin typeface="+mj-lt"/>
              </a:rPr>
              <a:t>In many applications, it is necessary to combine multiple images of the same scene acquired by different sensors or same sensors, from same or different viewpoint.  </a:t>
            </a:r>
          </a:p>
          <a:p>
            <a:pPr marL="285750" indent="-285750" algn="just">
              <a:lnSpc>
                <a:spcPct val="150000"/>
              </a:lnSpc>
              <a:buFont typeface="Arial" panose="020B0604020202020204" pitchFamily="34" charset="0"/>
              <a:buChar char="•"/>
            </a:pPr>
            <a:r>
              <a:rPr lang="en-US" altLang="en-US" sz="1600" dirty="0">
                <a:latin typeface="+mj-lt"/>
              </a:rPr>
              <a:t>Following the figures indicate SPECT (Single-Photon Emission Computerized Tomography) and MRI images of brain. </a:t>
            </a:r>
          </a:p>
        </p:txBody>
      </p:sp>
      <p:sp>
        <p:nvSpPr>
          <p:cNvPr id="3" name="Date Placeholder 2">
            <a:extLst>
              <a:ext uri="{FF2B5EF4-FFF2-40B4-BE49-F238E27FC236}">
                <a16:creationId xmlns:a16="http://schemas.microsoft.com/office/drawing/2014/main" id="{1B712EF4-5E06-A2B7-5EDD-8A35199993D3}"/>
              </a:ext>
            </a:extLst>
          </p:cNvPr>
          <p:cNvSpPr>
            <a:spLocks noGrp="1"/>
          </p:cNvSpPr>
          <p:nvPr>
            <p:ph type="dt" sz="half" idx="10"/>
          </p:nvPr>
        </p:nvSpPr>
        <p:spPr/>
        <p:txBody>
          <a:bodyPr/>
          <a:lstStyle/>
          <a:p>
            <a:fld id="{2C082816-9979-47AD-B0F6-50466B9FC0E4}" type="datetime1">
              <a:rPr lang="en-US" smtClean="0"/>
              <a:t>3/12/2023</a:t>
            </a:fld>
            <a:endParaRPr lang="en-US"/>
          </a:p>
        </p:txBody>
      </p:sp>
      <p:sp>
        <p:nvSpPr>
          <p:cNvPr id="4" name="Footer Placeholder 3">
            <a:extLst>
              <a:ext uri="{FF2B5EF4-FFF2-40B4-BE49-F238E27FC236}">
                <a16:creationId xmlns:a16="http://schemas.microsoft.com/office/drawing/2014/main" id="{987DF926-139F-0574-3042-8F7A13D12336}"/>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E673624C-D349-82DC-7B79-5F94AB97E6EC}"/>
              </a:ext>
            </a:extLst>
          </p:cNvPr>
          <p:cNvSpPr>
            <a:spLocks noGrp="1"/>
          </p:cNvSpPr>
          <p:nvPr>
            <p:ph type="sldNum" sz="quarter" idx="12"/>
          </p:nvPr>
        </p:nvSpPr>
        <p:spPr/>
        <p:txBody>
          <a:bodyPr/>
          <a:lstStyle/>
          <a:p>
            <a:fld id="{6AACA9C9-CED9-4A10-979B-54DBF32CAC74}" type="slidenum">
              <a:rPr lang="en-US" smtClean="0"/>
              <a:t>45</a:t>
            </a:fld>
            <a:endParaRPr lang="en-US"/>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94B21580-149F-469B-095A-ACD91BE9B709}"/>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13670" name="AutoShape 2" descr="Question এর ছবি ফলাফল">
            <a:extLst>
              <a:ext uri="{FF2B5EF4-FFF2-40B4-BE49-F238E27FC236}">
                <a16:creationId xmlns:a16="http://schemas.microsoft.com/office/drawing/2014/main" id="{57CE0988-4630-6421-75AD-452E5150FF8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13671" name="AutoShape 4" descr="Question এর ছবি ফলাফল">
            <a:extLst>
              <a:ext uri="{FF2B5EF4-FFF2-40B4-BE49-F238E27FC236}">
                <a16:creationId xmlns:a16="http://schemas.microsoft.com/office/drawing/2014/main" id="{B5B21505-FE27-3AF2-95B3-92282474F1F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113672" name="AutoShape 6" descr="Question এর ছবি ফলাফল">
            <a:extLst>
              <a:ext uri="{FF2B5EF4-FFF2-40B4-BE49-F238E27FC236}">
                <a16:creationId xmlns:a16="http://schemas.microsoft.com/office/drawing/2014/main" id="{BF7C8BC9-9C8C-2997-CB1B-C168CACCD6F2}"/>
              </a:ext>
            </a:extLst>
          </p:cNvPr>
          <p:cNvSpPr>
            <a:spLocks noChangeAspect="1" noChangeArrowheads="1"/>
          </p:cNvSpPr>
          <p:nvPr/>
        </p:nvSpPr>
        <p:spPr bwMode="auto">
          <a:xfrm>
            <a:off x="1679575" y="-13716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pic>
        <p:nvPicPr>
          <p:cNvPr id="113673" name="Picture 2">
            <a:extLst>
              <a:ext uri="{FF2B5EF4-FFF2-40B4-BE49-F238E27FC236}">
                <a16:creationId xmlns:a16="http://schemas.microsoft.com/office/drawing/2014/main" id="{F364A5D7-5E8B-048F-3514-4F235C8F8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6" y="1860550"/>
            <a:ext cx="6416675" cy="434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4" name="Picture 4">
            <a:extLst>
              <a:ext uri="{FF2B5EF4-FFF2-40B4-BE49-F238E27FC236}">
                <a16:creationId xmlns:a16="http://schemas.microsoft.com/office/drawing/2014/main" id="{A722056F-ECC4-2B29-89B8-7414DA853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7791" y="3345744"/>
            <a:ext cx="16859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DA7D8F0-BEFF-1507-E241-EE5AE47F611B}"/>
              </a:ext>
            </a:extLst>
          </p:cNvPr>
          <p:cNvSpPr>
            <a:spLocks noGrp="1"/>
          </p:cNvSpPr>
          <p:nvPr>
            <p:ph type="title"/>
          </p:nvPr>
        </p:nvSpPr>
        <p:spPr/>
        <p:txBody>
          <a:bodyPr/>
          <a:lstStyle/>
          <a:p>
            <a:r>
              <a:rPr lang="en-US" sz="4800" b="1" dirty="0"/>
              <a:t>Spatial Operations</a:t>
            </a:r>
            <a:endParaRPr lang="en-US" dirty="0"/>
          </a:p>
        </p:txBody>
      </p:sp>
      <p:sp>
        <p:nvSpPr>
          <p:cNvPr id="3" name="Date Placeholder 2">
            <a:extLst>
              <a:ext uri="{FF2B5EF4-FFF2-40B4-BE49-F238E27FC236}">
                <a16:creationId xmlns:a16="http://schemas.microsoft.com/office/drawing/2014/main" id="{5029CB72-3655-D1A9-4C35-14DAA93CDAEB}"/>
              </a:ext>
            </a:extLst>
          </p:cNvPr>
          <p:cNvSpPr>
            <a:spLocks noGrp="1"/>
          </p:cNvSpPr>
          <p:nvPr>
            <p:ph type="dt" sz="half" idx="10"/>
          </p:nvPr>
        </p:nvSpPr>
        <p:spPr/>
        <p:txBody>
          <a:bodyPr/>
          <a:lstStyle/>
          <a:p>
            <a:fld id="{D2096772-4B14-4525-AFF8-A2DE414A1C2F}" type="datetime1">
              <a:rPr lang="en-US" smtClean="0"/>
              <a:t>3/12/2023</a:t>
            </a:fld>
            <a:endParaRPr lang="en-US"/>
          </a:p>
        </p:txBody>
      </p:sp>
      <p:sp>
        <p:nvSpPr>
          <p:cNvPr id="4" name="Footer Placeholder 3">
            <a:extLst>
              <a:ext uri="{FF2B5EF4-FFF2-40B4-BE49-F238E27FC236}">
                <a16:creationId xmlns:a16="http://schemas.microsoft.com/office/drawing/2014/main" id="{A64D65FA-579D-A11F-7858-F9CC4CA48311}"/>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E229BA8C-BB86-D5BC-7AD0-837AEC21F699}"/>
              </a:ext>
            </a:extLst>
          </p:cNvPr>
          <p:cNvSpPr>
            <a:spLocks noGrp="1"/>
          </p:cNvSpPr>
          <p:nvPr>
            <p:ph type="sldNum" sz="quarter" idx="12"/>
          </p:nvPr>
        </p:nvSpPr>
        <p:spPr/>
        <p:txBody>
          <a:bodyPr/>
          <a:lstStyle/>
          <a:p>
            <a:fld id="{6AACA9C9-CED9-4A10-979B-54DBF32CAC74}" type="slidenum">
              <a:rPr lang="en-US" smtClean="0"/>
              <a:t>46</a:t>
            </a:fld>
            <a:endParaRPr lang="en-US"/>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276B9-AB7A-D571-1C2F-AE2C1F6AB717}"/>
              </a:ext>
            </a:extLst>
          </p:cNvPr>
          <p:cNvSpPr txBox="1"/>
          <p:nvPr/>
        </p:nvSpPr>
        <p:spPr>
          <a:xfrm>
            <a:off x="4634144" y="2782669"/>
            <a:ext cx="3204839" cy="646331"/>
          </a:xfrm>
          <a:prstGeom prst="rect">
            <a:avLst/>
          </a:prstGeom>
          <a:noFill/>
        </p:spPr>
        <p:txBody>
          <a:bodyPr wrap="square" rtlCol="0">
            <a:spAutoFit/>
          </a:bodyPr>
          <a:lstStyle/>
          <a:p>
            <a:r>
              <a:rPr lang="en-US" sz="3600" dirty="0"/>
              <a:t>Thank You </a:t>
            </a:r>
            <a:r>
              <a:rPr lang="en-US" sz="3600" dirty="0">
                <a:sym typeface="Wingdings" panose="05000000000000000000" pitchFamily="2" charset="2"/>
              </a:rPr>
              <a:t></a:t>
            </a:r>
            <a:endParaRPr lang="en-US" sz="3600" dirty="0"/>
          </a:p>
        </p:txBody>
      </p:sp>
      <p:sp>
        <p:nvSpPr>
          <p:cNvPr id="3" name="Date Placeholder 2">
            <a:extLst>
              <a:ext uri="{FF2B5EF4-FFF2-40B4-BE49-F238E27FC236}">
                <a16:creationId xmlns:a16="http://schemas.microsoft.com/office/drawing/2014/main" id="{9BDD17E6-3B29-B0AC-D493-9CE493BEB176}"/>
              </a:ext>
            </a:extLst>
          </p:cNvPr>
          <p:cNvSpPr>
            <a:spLocks noGrp="1"/>
          </p:cNvSpPr>
          <p:nvPr>
            <p:ph type="dt" sz="half" idx="10"/>
          </p:nvPr>
        </p:nvSpPr>
        <p:spPr/>
        <p:txBody>
          <a:bodyPr/>
          <a:lstStyle/>
          <a:p>
            <a:fld id="{1540BDF2-FB1F-462C-83F7-C3604C78E53E}" type="datetime1">
              <a:rPr lang="en-US" smtClean="0"/>
              <a:t>3/12/2023</a:t>
            </a:fld>
            <a:endParaRPr lang="en-US"/>
          </a:p>
        </p:txBody>
      </p:sp>
      <p:sp>
        <p:nvSpPr>
          <p:cNvPr id="4" name="Footer Placeholder 3">
            <a:extLst>
              <a:ext uri="{FF2B5EF4-FFF2-40B4-BE49-F238E27FC236}">
                <a16:creationId xmlns:a16="http://schemas.microsoft.com/office/drawing/2014/main" id="{4C32A1AC-2C67-B65D-ECB1-1E2DC369362C}"/>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13E21134-CD9B-E59A-D672-D01A47096905}"/>
              </a:ext>
            </a:extLst>
          </p:cNvPr>
          <p:cNvSpPr>
            <a:spLocks noGrp="1"/>
          </p:cNvSpPr>
          <p:nvPr>
            <p:ph type="sldNum" sz="quarter" idx="12"/>
          </p:nvPr>
        </p:nvSpPr>
        <p:spPr/>
        <p:txBody>
          <a:bodyPr/>
          <a:lstStyle/>
          <a:p>
            <a:fld id="{6AACA9C9-CED9-4A10-979B-54DBF32CAC74}" type="slidenum">
              <a:rPr lang="en-US" smtClean="0"/>
              <a:t>47</a:t>
            </a:fld>
            <a:endParaRPr lang="en-US"/>
          </a:p>
        </p:txBody>
      </p:sp>
    </p:spTree>
    <p:extLst>
      <p:ext uri="{BB962C8B-B14F-4D97-AF65-F5344CB8AC3E}">
        <p14:creationId xmlns:p14="http://schemas.microsoft.com/office/powerpoint/2010/main" val="174446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0EF318E9-25B3-9057-3DE7-3912094A99B2}"/>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35844" name="TextBox 5">
            <a:extLst>
              <a:ext uri="{FF2B5EF4-FFF2-40B4-BE49-F238E27FC236}">
                <a16:creationId xmlns:a16="http://schemas.microsoft.com/office/drawing/2014/main" id="{7278E697-8AF1-1506-D2CF-D30A45FE8600}"/>
              </a:ext>
            </a:extLst>
          </p:cNvPr>
          <p:cNvSpPr txBox="1">
            <a:spLocks noChangeArrowheads="1"/>
          </p:cNvSpPr>
          <p:nvPr/>
        </p:nvSpPr>
        <p:spPr bwMode="auto">
          <a:xfrm>
            <a:off x="1097280" y="1857215"/>
            <a:ext cx="1005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pPr>
            <a:r>
              <a:rPr lang="en-US" altLang="en-US" dirty="0">
                <a:latin typeface="+mj-lt"/>
              </a:rPr>
              <a:t>Consider a general operator, H, that produces an output image, </a:t>
            </a:r>
            <a:r>
              <a:rPr lang="en-US" altLang="en-US" b="1" i="1" dirty="0">
                <a:latin typeface="+mj-lt"/>
              </a:rPr>
              <a:t>g(</a:t>
            </a:r>
            <a:r>
              <a:rPr lang="en-US" altLang="en-US" b="1" i="1" dirty="0" err="1">
                <a:latin typeface="+mj-lt"/>
              </a:rPr>
              <a:t>x,y</a:t>
            </a:r>
            <a:r>
              <a:rPr lang="en-US" altLang="en-US" dirty="0">
                <a:latin typeface="+mj-lt"/>
              </a:rPr>
              <a:t>), for a given input image, </a:t>
            </a:r>
            <a:r>
              <a:rPr lang="en-US" altLang="en-US" b="1" i="1" dirty="0">
                <a:latin typeface="+mj-lt"/>
              </a:rPr>
              <a:t>f(</a:t>
            </a:r>
            <a:r>
              <a:rPr lang="en-US" altLang="en-US" b="1" i="1" dirty="0" err="1">
                <a:latin typeface="+mj-lt"/>
              </a:rPr>
              <a:t>x,y</a:t>
            </a:r>
            <a:r>
              <a:rPr lang="en-US" altLang="en-US" b="1" i="1" dirty="0">
                <a:latin typeface="+mj-lt"/>
              </a:rPr>
              <a:t>)</a:t>
            </a:r>
            <a:r>
              <a:rPr lang="en-US" altLang="en-US" dirty="0">
                <a:latin typeface="+mj-lt"/>
              </a:rPr>
              <a:t>:</a:t>
            </a:r>
          </a:p>
        </p:txBody>
      </p:sp>
      <p:sp>
        <p:nvSpPr>
          <p:cNvPr id="35845" name="TextBox 5">
            <a:extLst>
              <a:ext uri="{FF2B5EF4-FFF2-40B4-BE49-F238E27FC236}">
                <a16:creationId xmlns:a16="http://schemas.microsoft.com/office/drawing/2014/main" id="{30BCA100-2BD1-4ADD-9497-EE9AFE52CA3A}"/>
              </a:ext>
            </a:extLst>
          </p:cNvPr>
          <p:cNvSpPr txBox="1">
            <a:spLocks noChangeArrowheads="1"/>
          </p:cNvSpPr>
          <p:nvPr/>
        </p:nvSpPr>
        <p:spPr bwMode="auto">
          <a:xfrm>
            <a:off x="1097280" y="3367804"/>
            <a:ext cx="780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pPr>
            <a:r>
              <a:rPr lang="en-US" altLang="en-US" b="1" i="1" dirty="0">
                <a:latin typeface="+mj-lt"/>
              </a:rPr>
              <a:t>H</a:t>
            </a:r>
            <a:r>
              <a:rPr lang="en-US" altLang="en-US" dirty="0">
                <a:latin typeface="+mj-lt"/>
              </a:rPr>
              <a:t> is said to be a linear operator if,</a:t>
            </a:r>
          </a:p>
        </p:txBody>
      </p:sp>
      <p:pic>
        <p:nvPicPr>
          <p:cNvPr id="35846" name="Picture 3">
            <a:extLst>
              <a:ext uri="{FF2B5EF4-FFF2-40B4-BE49-F238E27FC236}">
                <a16:creationId xmlns:a16="http://schemas.microsoft.com/office/drawing/2014/main" id="{392F88B6-4088-30AF-71C9-8D4764B5E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037" t="59419" r="38940" b="31883"/>
          <a:stretch>
            <a:fillRect/>
          </a:stretch>
        </p:blipFill>
        <p:spPr bwMode="auto">
          <a:xfrm>
            <a:off x="3781426" y="3964627"/>
            <a:ext cx="554355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4">
            <a:extLst>
              <a:ext uri="{FF2B5EF4-FFF2-40B4-BE49-F238E27FC236}">
                <a16:creationId xmlns:a16="http://schemas.microsoft.com/office/drawing/2014/main" id="{CA65A8FB-4AD9-9BFB-E28A-B47B4D950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707" t="50435" r="48206" b="44637"/>
          <a:stretch>
            <a:fillRect/>
          </a:stretch>
        </p:blipFill>
        <p:spPr bwMode="auto">
          <a:xfrm>
            <a:off x="4938112" y="2594769"/>
            <a:ext cx="21875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Box 5">
            <a:extLst>
              <a:ext uri="{FF2B5EF4-FFF2-40B4-BE49-F238E27FC236}">
                <a16:creationId xmlns:a16="http://schemas.microsoft.com/office/drawing/2014/main" id="{7FA37EC3-2FE6-A344-B523-4744A6B83E32}"/>
              </a:ext>
            </a:extLst>
          </p:cNvPr>
          <p:cNvSpPr txBox="1">
            <a:spLocks noChangeArrowheads="1"/>
          </p:cNvSpPr>
          <p:nvPr/>
        </p:nvSpPr>
        <p:spPr bwMode="auto">
          <a:xfrm>
            <a:off x="1097279" y="5250742"/>
            <a:ext cx="1005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0" indent="0"/>
            <a:r>
              <a:rPr lang="en-US" altLang="en-US" dirty="0">
                <a:latin typeface="+mj-lt"/>
              </a:rPr>
              <a:t>Where, a</a:t>
            </a:r>
            <a:r>
              <a:rPr lang="en-US" altLang="en-US" baseline="-25000" dirty="0">
                <a:latin typeface="+mj-lt"/>
              </a:rPr>
              <a:t>i</a:t>
            </a:r>
            <a:r>
              <a:rPr lang="en-US" altLang="en-US" dirty="0">
                <a:latin typeface="+mj-lt"/>
              </a:rPr>
              <a:t> and </a:t>
            </a:r>
            <a:r>
              <a:rPr lang="en-US" altLang="en-US" dirty="0" err="1">
                <a:latin typeface="+mj-lt"/>
              </a:rPr>
              <a:t>a</a:t>
            </a:r>
            <a:r>
              <a:rPr lang="en-US" altLang="en-US" baseline="-25000" dirty="0" err="1">
                <a:latin typeface="+mj-lt"/>
              </a:rPr>
              <a:t>j</a:t>
            </a:r>
            <a:r>
              <a:rPr lang="en-US" altLang="en-US" dirty="0">
                <a:latin typeface="+mj-lt"/>
              </a:rPr>
              <a:t> are arbitrary constant and </a:t>
            </a:r>
            <a:r>
              <a:rPr lang="en-US" altLang="en-US" i="1" dirty="0">
                <a:latin typeface="+mj-lt"/>
              </a:rPr>
              <a:t>f</a:t>
            </a:r>
            <a:r>
              <a:rPr lang="en-US" altLang="en-US" i="1" baseline="-25000" dirty="0">
                <a:latin typeface="+mj-lt"/>
              </a:rPr>
              <a:t>i</a:t>
            </a:r>
            <a:r>
              <a:rPr lang="en-US" altLang="en-US" i="1" dirty="0">
                <a:latin typeface="+mj-lt"/>
              </a:rPr>
              <a:t>(x, y) and f</a:t>
            </a:r>
            <a:r>
              <a:rPr lang="en-US" altLang="en-US" i="1" baseline="-25000" dirty="0">
                <a:latin typeface="+mj-lt"/>
              </a:rPr>
              <a:t>j</a:t>
            </a:r>
            <a:r>
              <a:rPr lang="en-US" altLang="en-US" i="1" dirty="0">
                <a:latin typeface="+mj-lt"/>
              </a:rPr>
              <a:t>(x, y) </a:t>
            </a:r>
            <a:r>
              <a:rPr lang="en-US" altLang="en-US" dirty="0">
                <a:latin typeface="+mj-lt"/>
              </a:rPr>
              <a:t>are two images of same sizes.</a:t>
            </a:r>
            <a:endParaRPr lang="en-US" altLang="en-US" baseline="-25000" dirty="0">
              <a:latin typeface="+mj-lt"/>
            </a:endParaRPr>
          </a:p>
        </p:txBody>
      </p:sp>
      <p:sp>
        <p:nvSpPr>
          <p:cNvPr id="4" name="Title 3">
            <a:extLst>
              <a:ext uri="{FF2B5EF4-FFF2-40B4-BE49-F238E27FC236}">
                <a16:creationId xmlns:a16="http://schemas.microsoft.com/office/drawing/2014/main" id="{244A7590-83D9-C82B-EDFB-353F1E1B228B}"/>
              </a:ext>
            </a:extLst>
          </p:cNvPr>
          <p:cNvSpPr>
            <a:spLocks noGrp="1"/>
          </p:cNvSpPr>
          <p:nvPr>
            <p:ph type="title"/>
          </p:nvPr>
        </p:nvSpPr>
        <p:spPr/>
        <p:txBody>
          <a:bodyPr/>
          <a:lstStyle/>
          <a:p>
            <a:r>
              <a:rPr lang="en-US" sz="4800" b="1" dirty="0"/>
              <a:t>Linear versus Nonlinear Operation</a:t>
            </a:r>
            <a:endParaRPr lang="en-US" dirty="0"/>
          </a:p>
        </p:txBody>
      </p:sp>
      <p:sp>
        <p:nvSpPr>
          <p:cNvPr id="2" name="Date Placeholder 1">
            <a:extLst>
              <a:ext uri="{FF2B5EF4-FFF2-40B4-BE49-F238E27FC236}">
                <a16:creationId xmlns:a16="http://schemas.microsoft.com/office/drawing/2014/main" id="{7A975B7B-8811-7674-5C01-D2EB45C24F84}"/>
              </a:ext>
            </a:extLst>
          </p:cNvPr>
          <p:cNvSpPr>
            <a:spLocks noGrp="1"/>
          </p:cNvSpPr>
          <p:nvPr>
            <p:ph type="dt" sz="half" idx="10"/>
          </p:nvPr>
        </p:nvSpPr>
        <p:spPr/>
        <p:txBody>
          <a:bodyPr/>
          <a:lstStyle/>
          <a:p>
            <a:fld id="{4D2D4B43-A51A-4C27-ADD8-2771A3C2EE00}" type="datetime1">
              <a:rPr lang="en-US" smtClean="0"/>
              <a:t>3/12/2023</a:t>
            </a:fld>
            <a:endParaRPr lang="en-US"/>
          </a:p>
        </p:txBody>
      </p:sp>
      <p:sp>
        <p:nvSpPr>
          <p:cNvPr id="3" name="Footer Placeholder 2">
            <a:extLst>
              <a:ext uri="{FF2B5EF4-FFF2-40B4-BE49-F238E27FC236}">
                <a16:creationId xmlns:a16="http://schemas.microsoft.com/office/drawing/2014/main" id="{6A788A95-F7B1-93F4-A75D-CBEA8B5A1716}"/>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0FFC8980-7D9F-BA2F-7CA3-B772F34B7F08}"/>
              </a:ext>
            </a:extLst>
          </p:cNvPr>
          <p:cNvSpPr>
            <a:spLocks noGrp="1"/>
          </p:cNvSpPr>
          <p:nvPr>
            <p:ph type="sldNum" sz="quarter" idx="12"/>
          </p:nvPr>
        </p:nvSpPr>
        <p:spPr/>
        <p:txBody>
          <a:bodyPr/>
          <a:lstStyle/>
          <a:p>
            <a:fld id="{6AACA9C9-CED9-4A10-979B-54DBF32CAC74}" type="slidenum">
              <a:rPr lang="en-US" smtClean="0"/>
              <a:t>5</a:t>
            </a:fld>
            <a:endParaRPr 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32913E3B-6DA5-6EED-DBFC-DFFE4753C1FC}"/>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mc:AlternateContent xmlns:mc="http://schemas.openxmlformats.org/markup-compatibility/2006" xmlns:a14="http://schemas.microsoft.com/office/drawing/2010/main">
        <mc:Choice Requires="a14">
          <p:sp>
            <p:nvSpPr>
              <p:cNvPr id="39940" name="TextBox 5">
                <a:extLst>
                  <a:ext uri="{FF2B5EF4-FFF2-40B4-BE49-F238E27FC236}">
                    <a16:creationId xmlns:a16="http://schemas.microsoft.com/office/drawing/2014/main" id="{CD4C6ED9-B0CA-EBDC-536D-BFE31C9F19C6}"/>
                  </a:ext>
                </a:extLst>
              </p:cNvPr>
              <p:cNvSpPr txBox="1">
                <a:spLocks noChangeArrowheads="1"/>
              </p:cNvSpPr>
              <p:nvPr/>
            </p:nvSpPr>
            <p:spPr bwMode="auto">
              <a:xfrm>
                <a:off x="1198484" y="1931888"/>
                <a:ext cx="9957195" cy="392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r>
                  <a:rPr lang="en-US" altLang="en-US" dirty="0">
                    <a:latin typeface="+mj-lt"/>
                  </a:rPr>
                  <a:t>Let’s consider the general operator ‘H’ as a summation operator ‘</a:t>
                </a:r>
                <a14:m>
                  <m:oMath xmlns:m="http://schemas.openxmlformats.org/officeDocument/2006/math">
                    <m:r>
                      <m:rPr>
                        <m:nor/>
                      </m:rPr>
                      <a:rPr lang="el-GR" sz="2000">
                        <a:latin typeface="+mj-lt"/>
                      </a:rPr>
                      <m:t>Σ</m:t>
                    </m:r>
                  </m:oMath>
                </a14:m>
                <a:r>
                  <a:rPr lang="en-US" altLang="en-US" dirty="0">
                    <a:latin typeface="+mj-lt"/>
                  </a:rPr>
                  <a:t>’</a:t>
                </a:r>
              </a:p>
            </p:txBody>
          </p:sp>
        </mc:Choice>
        <mc:Fallback xmlns="">
          <p:sp>
            <p:nvSpPr>
              <p:cNvPr id="39940" name="TextBox 5">
                <a:extLst>
                  <a:ext uri="{FF2B5EF4-FFF2-40B4-BE49-F238E27FC236}">
                    <a16:creationId xmlns:a16="http://schemas.microsoft.com/office/drawing/2014/main" id="{CD4C6ED9-B0CA-EBDC-536D-BFE31C9F19C6}"/>
                  </a:ext>
                </a:extLst>
              </p:cNvPr>
              <p:cNvSpPr txBox="1">
                <a:spLocks noRot="1" noChangeAspect="1" noMove="1" noResize="1" noEditPoints="1" noAdjustHandles="1" noChangeArrowheads="1" noChangeShapeType="1" noTextEdit="1"/>
              </p:cNvSpPr>
              <p:nvPr/>
            </p:nvSpPr>
            <p:spPr bwMode="auto">
              <a:xfrm>
                <a:off x="1198484" y="1931888"/>
                <a:ext cx="9957195" cy="392993"/>
              </a:xfrm>
              <a:prstGeom prst="rect">
                <a:avLst/>
              </a:prstGeom>
              <a:blipFill>
                <a:blip r:embed="rId3"/>
                <a:stretch>
                  <a:fillRect l="-551" t="-3125"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9941" name="Picture 2">
            <a:extLst>
              <a:ext uri="{FF2B5EF4-FFF2-40B4-BE49-F238E27FC236}">
                <a16:creationId xmlns:a16="http://schemas.microsoft.com/office/drawing/2014/main" id="{BFD23CAA-E019-D195-EE7E-9607B204F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201" t="43188" r="38370" b="41451"/>
          <a:stretch>
            <a:fillRect/>
          </a:stretch>
        </p:blipFill>
        <p:spPr bwMode="auto">
          <a:xfrm>
            <a:off x="3084513" y="2633664"/>
            <a:ext cx="6126162"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A6F7B195-EF1C-E879-4FAD-6E318043F229}"/>
              </a:ext>
            </a:extLst>
          </p:cNvPr>
          <p:cNvSpPr>
            <a:spLocks noGrp="1"/>
          </p:cNvSpPr>
          <p:nvPr>
            <p:ph type="title"/>
          </p:nvPr>
        </p:nvSpPr>
        <p:spPr/>
        <p:txBody>
          <a:bodyPr/>
          <a:lstStyle/>
          <a:p>
            <a:r>
              <a:rPr lang="en-US" sz="4800" b="1" dirty="0"/>
              <a:t>Linear versus Nonlinear Operation</a:t>
            </a:r>
            <a:endParaRPr lang="en-US" dirty="0"/>
          </a:p>
        </p:txBody>
      </p:sp>
      <p:sp>
        <p:nvSpPr>
          <p:cNvPr id="2" name="Date Placeholder 1">
            <a:extLst>
              <a:ext uri="{FF2B5EF4-FFF2-40B4-BE49-F238E27FC236}">
                <a16:creationId xmlns:a16="http://schemas.microsoft.com/office/drawing/2014/main" id="{B2532929-4E8D-E560-5031-0A53D380C6EF}"/>
              </a:ext>
            </a:extLst>
          </p:cNvPr>
          <p:cNvSpPr>
            <a:spLocks noGrp="1"/>
          </p:cNvSpPr>
          <p:nvPr>
            <p:ph type="dt" sz="half" idx="10"/>
          </p:nvPr>
        </p:nvSpPr>
        <p:spPr/>
        <p:txBody>
          <a:bodyPr/>
          <a:lstStyle/>
          <a:p>
            <a:fld id="{C7511A47-0D2A-4D00-B2B1-DFE56E1D3F4A}" type="datetime1">
              <a:rPr lang="en-US" smtClean="0"/>
              <a:t>3/12/2023</a:t>
            </a:fld>
            <a:endParaRPr lang="en-US"/>
          </a:p>
        </p:txBody>
      </p:sp>
      <p:sp>
        <p:nvSpPr>
          <p:cNvPr id="3" name="Footer Placeholder 2">
            <a:extLst>
              <a:ext uri="{FF2B5EF4-FFF2-40B4-BE49-F238E27FC236}">
                <a16:creationId xmlns:a16="http://schemas.microsoft.com/office/drawing/2014/main" id="{61F58FE6-0A7C-00F5-857B-4E6F20CFF762}"/>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1FA8F419-4B97-61F8-FC35-93C8F8234DDE}"/>
              </a:ext>
            </a:extLst>
          </p:cNvPr>
          <p:cNvSpPr>
            <a:spLocks noGrp="1"/>
          </p:cNvSpPr>
          <p:nvPr>
            <p:ph type="sldNum" sz="quarter" idx="12"/>
          </p:nvPr>
        </p:nvSpPr>
        <p:spPr/>
        <p:txBody>
          <a:bodyPr/>
          <a:lstStyle/>
          <a:p>
            <a:fld id="{6AACA9C9-CED9-4A10-979B-54DBF32CAC74}" type="slidenum">
              <a:rPr lang="en-US" smtClean="0"/>
              <a:t>6</a:t>
            </a:fld>
            <a:endParaRPr lang="en-US"/>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C652-5A8F-7174-4F11-CA602A9A8550}"/>
              </a:ext>
            </a:extLst>
          </p:cNvPr>
          <p:cNvSpPr>
            <a:spLocks noGrp="1"/>
          </p:cNvSpPr>
          <p:nvPr>
            <p:ph type="title"/>
          </p:nvPr>
        </p:nvSpPr>
        <p:spPr/>
        <p:txBody>
          <a:bodyPr/>
          <a:lstStyle/>
          <a:p>
            <a:r>
              <a:rPr lang="en-US" sz="4800" b="1" dirty="0"/>
              <a:t>Linear versus Nonlinear Operation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C559E1-3C1F-F6D1-83AB-3CADBC7059A4}"/>
                  </a:ext>
                </a:extLst>
              </p:cNvPr>
              <p:cNvSpPr>
                <a:spLocks noGrp="1"/>
              </p:cNvSpPr>
              <p:nvPr>
                <p:ph idx="1"/>
              </p:nvPr>
            </p:nvSpPr>
            <p:spPr>
              <a:xfrm>
                <a:off x="1097280" y="1845733"/>
                <a:ext cx="10058400" cy="4315369"/>
              </a:xfrm>
            </p:spPr>
            <p:txBody>
              <a:bodyPr>
                <a:noAutofit/>
              </a:bodyPr>
              <a:lstStyle/>
              <a:p>
                <a:r>
                  <a:rPr lang="en-US" sz="1400" dirty="0"/>
                  <a:t>Given that,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d>
                      <m:dPr>
                        <m:begChr m:val="["/>
                        <m:endChr m:val="]"/>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2</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3</m:t>
                              </m:r>
                            </m:e>
                          </m:mr>
                        </m:m>
                      </m:e>
                    </m:d>
                    <m:r>
                      <a:rPr lang="en-US" sz="1400" b="0" i="1" smtClean="0">
                        <a:latin typeface="Cambria Math" panose="02040503050406030204" pitchFamily="18" charset="0"/>
                      </a:rPr>
                      <m:t> </m:t>
                    </m:r>
                  </m:oMath>
                </a14:m>
                <a:r>
                  <a:rPr lang="en-US" sz="1400" dirty="0"/>
                  <a:t>and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2"/>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6</m:t>
                              </m:r>
                            </m:e>
                            <m:e>
                              <m:r>
                                <a:rPr lang="en-US" sz="1400" b="0" i="1" smtClean="0">
                                  <a:latin typeface="Cambria Math" panose="02040503050406030204" pitchFamily="18" charset="0"/>
                                </a:rPr>
                                <m:t>5</m:t>
                              </m:r>
                            </m:e>
                          </m:mr>
                          <m:mr>
                            <m:e>
                              <m:r>
                                <a:rPr lang="en-US" sz="1400" b="0" i="1" smtClean="0">
                                  <a:latin typeface="Cambria Math" panose="02040503050406030204" pitchFamily="18" charset="0"/>
                                </a:rPr>
                                <m:t>4</m:t>
                              </m:r>
                            </m:e>
                            <m:e>
                              <m:r>
                                <a:rPr lang="en-US" sz="1400" b="0" i="1" smtClean="0">
                                  <a:latin typeface="Cambria Math" panose="02040503050406030204" pitchFamily="18" charset="0"/>
                                </a:rPr>
                                <m:t>7</m:t>
                              </m:r>
                            </m:e>
                          </m:mr>
                        </m:m>
                      </m:e>
                    </m:d>
                  </m:oMath>
                </a14:m>
                <a:r>
                  <a:rPr lang="en-US" sz="1400" dirty="0"/>
                  <a:t> where,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=1,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=−1</m:t>
                    </m:r>
                  </m:oMath>
                </a14:m>
                <a:endParaRPr lang="en-US" sz="1400" dirty="0"/>
              </a:p>
              <a:p>
                <a:r>
                  <a:rPr lang="en-US" sz="1400" dirty="0"/>
                  <a:t>Now, </a:t>
                </a:r>
                <a14:m>
                  <m:oMath xmlns:m="http://schemas.openxmlformats.org/officeDocument/2006/math">
                    <m:nary>
                      <m:naryPr>
                        <m:chr m:val="∑"/>
                        <m:subHide m:val="on"/>
                        <m:supHide m:val="on"/>
                        <m:ctrlPr>
                          <a:rPr lang="en-US" sz="1400" i="1" smtClean="0">
                            <a:latin typeface="Cambria Math" panose="02040503050406030204" pitchFamily="18" charset="0"/>
                          </a:rPr>
                        </m:ctrlPr>
                      </m:naryPr>
                      <m:sub/>
                      <m:sup/>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𝑦</m:t>
                        </m:r>
                        <m:r>
                          <a:rPr lang="en-US" sz="1400" b="0" i="1" smtClean="0">
                            <a:latin typeface="Cambria Math" panose="02040503050406030204" pitchFamily="18" charset="0"/>
                          </a:rPr>
                          <m:t>)</m:t>
                        </m:r>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𝑗</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m:t>
                    </m:r>
                  </m:oMath>
                </a14:m>
                <a:r>
                  <a:rPr lang="en-US" sz="1400" dirty="0"/>
                  <a:t> = </a:t>
                </a:r>
                <a14:m>
                  <m:oMath xmlns:m="http://schemas.openxmlformats.org/officeDocument/2006/math">
                    <m:nary>
                      <m:naryPr>
                        <m:chr m:val="∑"/>
                        <m:subHide m:val="on"/>
                        <m:supHide m:val="on"/>
                        <m:ctrlPr>
                          <a:rPr lang="en-US" sz="1400" i="1" smtClean="0">
                            <a:latin typeface="Cambria Math" panose="02040503050406030204" pitchFamily="18" charset="0"/>
                          </a:rPr>
                        </m:ctrlPr>
                      </m:naryPr>
                      <m:sub/>
                      <m:sup/>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1∗</m:t>
                            </m:r>
                            <m:d>
                              <m:dPr>
                                <m:begChr m:val="["/>
                                <m:endChr m:val="]"/>
                                <m:ctrlPr>
                                  <a:rPr lang="en-US" sz="1400" b="0" i="1" smtClean="0">
                                    <a:latin typeface="Cambria Math" panose="02040503050406030204" pitchFamily="18" charset="0"/>
                                  </a:rPr>
                                </m:ctrlPr>
                              </m:dPr>
                              <m:e>
                                <m:m>
                                  <m:mPr>
                                    <m:mcs>
                                      <m:mc>
                                        <m:mcPr>
                                          <m:count m:val="2"/>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2</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3</m:t>
                                      </m:r>
                                    </m:e>
                                  </m:mr>
                                </m:m>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m:t>
                                </m:r>
                              </m:e>
                            </m:d>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2"/>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6</m:t>
                                      </m:r>
                                    </m:e>
                                    <m:e>
                                      <m:r>
                                        <a:rPr lang="en-US" sz="1400" i="1">
                                          <a:latin typeface="Cambria Math" panose="02040503050406030204" pitchFamily="18" charset="0"/>
                                        </a:rPr>
                                        <m:t>5</m:t>
                                      </m:r>
                                    </m:e>
                                  </m:mr>
                                  <m:mr>
                                    <m:e>
                                      <m:r>
                                        <a:rPr lang="en-US" sz="1400" i="1">
                                          <a:latin typeface="Cambria Math" panose="02040503050406030204" pitchFamily="18" charset="0"/>
                                        </a:rPr>
                                        <m:t>4</m:t>
                                      </m:r>
                                    </m:e>
                                    <m:e>
                                      <m:r>
                                        <a:rPr lang="en-US" sz="1400" i="1">
                                          <a:latin typeface="Cambria Math" panose="02040503050406030204" pitchFamily="18" charset="0"/>
                                        </a:rPr>
                                        <m:t>7</m:t>
                                      </m:r>
                                    </m:e>
                                  </m:mr>
                                </m:m>
                              </m:e>
                            </m:d>
                          </m:e>
                        </m:d>
                      </m:e>
                    </m:nary>
                  </m:oMath>
                </a14:m>
                <a:endParaRPr lang="en-US" sz="1400" dirty="0"/>
              </a:p>
              <a:p>
                <a14:m>
                  <m:oMath xmlns:m="http://schemas.openxmlformats.org/officeDocument/2006/math">
                    <m:r>
                      <a:rPr lang="en-US" sz="1400" b="0" i="1" smtClean="0">
                        <a:latin typeface="Cambria Math" panose="02040503050406030204" pitchFamily="18" charset="0"/>
                      </a:rPr>
                      <m:t>=</m:t>
                    </m:r>
                  </m:oMath>
                </a14:m>
                <a:r>
                  <a:rPr lang="en-US" sz="1400" dirty="0"/>
                  <a:t> </a:t>
                </a:r>
                <a14:m>
                  <m:oMath xmlns:m="http://schemas.openxmlformats.org/officeDocument/2006/math">
                    <m:nary>
                      <m:naryPr>
                        <m:chr m:val="∑"/>
                        <m:subHide m:val="on"/>
                        <m:supHide m:val="on"/>
                        <m:ctrlPr>
                          <a:rPr lang="en-US" sz="1400" i="1">
                            <a:latin typeface="Cambria Math" panose="02040503050406030204" pitchFamily="18" charset="0"/>
                          </a:rPr>
                        </m:ctrlPr>
                      </m:naryPr>
                      <m:sub/>
                      <m:sup/>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m>
                                  <m:mPr>
                                    <m:mcs>
                                      <m:mc>
                                        <m:mcPr>
                                          <m:count m:val="2"/>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0</m:t>
                                      </m:r>
                                    </m:e>
                                    <m:e>
                                      <m:r>
                                        <a:rPr lang="en-US" sz="1400" i="1">
                                          <a:latin typeface="Cambria Math" panose="02040503050406030204" pitchFamily="18" charset="0"/>
                                        </a:rPr>
                                        <m:t>2</m:t>
                                      </m:r>
                                    </m:e>
                                  </m:mr>
                                  <m:mr>
                                    <m:e>
                                      <m:r>
                                        <a:rPr lang="en-US" sz="1400" i="1">
                                          <a:latin typeface="Cambria Math" panose="02040503050406030204" pitchFamily="18" charset="0"/>
                                        </a:rPr>
                                        <m:t>2</m:t>
                                      </m:r>
                                    </m:e>
                                    <m:e>
                                      <m:r>
                                        <a:rPr lang="en-US" sz="1400" i="1">
                                          <a:latin typeface="Cambria Math" panose="02040503050406030204" pitchFamily="18" charset="0"/>
                                        </a:rPr>
                                        <m:t>3</m:t>
                                      </m:r>
                                    </m:e>
                                  </m:mr>
                                </m:m>
                              </m:e>
                            </m:d>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m>
                                  <m:mPr>
                                    <m:mcs>
                                      <m:mc>
                                        <m:mcPr>
                                          <m:count m:val="2"/>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m:t>
                                      </m:r>
                                      <m:r>
                                        <a:rPr lang="en-US" sz="1400" i="1">
                                          <a:latin typeface="Cambria Math" panose="02040503050406030204" pitchFamily="18" charset="0"/>
                                        </a:rPr>
                                        <m:t>6</m:t>
                                      </m:r>
                                    </m:e>
                                    <m:e>
                                      <m:r>
                                        <a:rPr lang="en-US" sz="1400" b="0" i="1" smtClean="0">
                                          <a:latin typeface="Cambria Math" panose="02040503050406030204" pitchFamily="18" charset="0"/>
                                        </a:rPr>
                                        <m:t>−</m:t>
                                      </m:r>
                                      <m:r>
                                        <a:rPr lang="en-US" sz="1400" i="1">
                                          <a:latin typeface="Cambria Math" panose="02040503050406030204" pitchFamily="18" charset="0"/>
                                        </a:rPr>
                                        <m:t>5</m:t>
                                      </m:r>
                                    </m:e>
                                  </m:mr>
                                  <m:mr>
                                    <m:e>
                                      <m:r>
                                        <a:rPr lang="en-US" sz="1400" b="0" i="1" smtClean="0">
                                          <a:latin typeface="Cambria Math" panose="02040503050406030204" pitchFamily="18" charset="0"/>
                                        </a:rPr>
                                        <m:t>−</m:t>
                                      </m:r>
                                      <m:r>
                                        <a:rPr lang="en-US" sz="1400" i="1">
                                          <a:latin typeface="Cambria Math" panose="02040503050406030204" pitchFamily="18" charset="0"/>
                                        </a:rPr>
                                        <m:t>4</m:t>
                                      </m:r>
                                    </m:e>
                                    <m:e>
                                      <m:r>
                                        <a:rPr lang="en-US" sz="1400" b="0" i="1" smtClean="0">
                                          <a:latin typeface="Cambria Math" panose="02040503050406030204" pitchFamily="18" charset="0"/>
                                        </a:rPr>
                                        <m:t>−</m:t>
                                      </m:r>
                                      <m:r>
                                        <a:rPr lang="en-US" sz="1400" i="1">
                                          <a:latin typeface="Cambria Math" panose="02040503050406030204" pitchFamily="18" charset="0"/>
                                        </a:rPr>
                                        <m:t>7</m:t>
                                      </m:r>
                                    </m:e>
                                  </m:mr>
                                </m:m>
                              </m:e>
                            </m:d>
                          </m:e>
                        </m:d>
                      </m:e>
                    </m:nary>
                  </m:oMath>
                </a14:m>
                <a:endParaRPr lang="en-US" sz="1400" dirty="0"/>
              </a:p>
              <a:p>
                <a:r>
                  <a:rPr lang="en-US" sz="1400" dirty="0"/>
                  <a:t>= </a:t>
                </a:r>
                <a14:m>
                  <m:oMath xmlns:m="http://schemas.openxmlformats.org/officeDocument/2006/math">
                    <m:nary>
                      <m:naryPr>
                        <m:chr m:val="∑"/>
                        <m:subHide m:val="on"/>
                        <m:supHide m:val="on"/>
                        <m:ctrlPr>
                          <a:rPr lang="en-US" sz="1400" i="1">
                            <a:latin typeface="Cambria Math" panose="02040503050406030204" pitchFamily="18" charset="0"/>
                          </a:rPr>
                        </m:ctrlPr>
                      </m:naryPr>
                      <m:sub/>
                      <m:sup/>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m>
                                  <m:mPr>
                                    <m:mcs>
                                      <m:mc>
                                        <m:mcPr>
                                          <m:count m:val="2"/>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m:t>
                                      </m:r>
                                      <m:r>
                                        <a:rPr lang="en-US" sz="1400" i="1">
                                          <a:latin typeface="Cambria Math" panose="02040503050406030204" pitchFamily="18" charset="0"/>
                                        </a:rPr>
                                        <m:t>6</m:t>
                                      </m:r>
                                    </m:e>
                                    <m:e>
                                      <m:r>
                                        <a:rPr lang="en-US" sz="1400" b="0" i="1" smtClean="0">
                                          <a:latin typeface="Cambria Math" panose="02040503050406030204" pitchFamily="18" charset="0"/>
                                        </a:rPr>
                                        <m:t>−3</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−4</m:t>
                                      </m:r>
                                    </m:e>
                                  </m:mr>
                                </m:m>
                              </m:e>
                            </m:d>
                          </m:e>
                        </m:d>
                      </m:e>
                    </m:nary>
                  </m:oMath>
                </a14:m>
                <a:endParaRPr lang="en-US" sz="1400" dirty="0"/>
              </a:p>
              <a:p>
                <a14:m>
                  <m:oMath xmlns:m="http://schemas.openxmlformats.org/officeDocument/2006/math">
                    <m:r>
                      <a:rPr lang="en-US" sz="1400" b="0" i="1" smtClean="0">
                        <a:latin typeface="Cambria Math" panose="02040503050406030204" pitchFamily="18" charset="0"/>
                      </a:rPr>
                      <m:t>=−15</m:t>
                    </m:r>
                  </m:oMath>
                </a14:m>
                <a:endParaRPr lang="en-US" sz="1400" dirty="0"/>
              </a:p>
              <a:p>
                <a:r>
                  <a:rPr lang="en-US" sz="1400" dirty="0"/>
                  <a:t>Again, </a:t>
                </a:r>
                <a14:m>
                  <m:oMath xmlns:m="http://schemas.openxmlformats.org/officeDocument/2006/math">
                    <m:nary>
                      <m:naryPr>
                        <m:chr m:val="∑"/>
                        <m:subHide m:val="on"/>
                        <m:supHide m:val="on"/>
                        <m:ctrlPr>
                          <a:rPr lang="en-US" sz="1400" i="1" smtClean="0">
                            <a:latin typeface="Cambria Math" panose="02040503050406030204" pitchFamily="18" charset="0"/>
                          </a:rPr>
                        </m:ctrlPr>
                      </m:naryPr>
                      <m:sub/>
                      <m:sup/>
                      <m:e>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 </m:t>
                        </m:r>
                        <m:r>
                          <a:rPr lang="en-US" sz="1400" i="1">
                            <a:latin typeface="Cambria Math" panose="02040503050406030204" pitchFamily="18" charset="0"/>
                          </a:rPr>
                          <m:t>𝑦</m:t>
                        </m:r>
                        <m:r>
                          <a:rPr lang="en-US" sz="1400" b="0" i="1" smtClean="0">
                            <a:latin typeface="Cambria Math" panose="02040503050406030204" pitchFamily="18" charset="0"/>
                          </a:rPr>
                          <m:t>)</m:t>
                        </m:r>
                      </m:e>
                    </m:nary>
                    <m:r>
                      <a:rPr lang="en-US" sz="1400" b="0" i="1" smtClean="0">
                        <a:latin typeface="Cambria Math" panose="02040503050406030204" pitchFamily="18" charset="0"/>
                      </a:rPr>
                      <m:t>+</m:t>
                    </m:r>
                  </m:oMath>
                </a14:m>
                <a:r>
                  <a:rPr lang="en-US" sz="1400" dirty="0"/>
                  <a:t> </a:t>
                </a:r>
                <a14:m>
                  <m:oMath xmlns:m="http://schemas.openxmlformats.org/officeDocument/2006/math">
                    <m:nary>
                      <m:naryPr>
                        <m:chr m:val="∑"/>
                        <m:subHide m:val="on"/>
                        <m:supHide m:val="on"/>
                        <m:ctrlPr>
                          <a:rPr lang="en-US" sz="1400" i="1">
                            <a:latin typeface="Cambria Math" panose="02040503050406030204" pitchFamily="18" charset="0"/>
                          </a:rPr>
                        </m:ctrlPr>
                      </m:naryPr>
                      <m:sub/>
                      <m:sup/>
                      <m:e>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b="0" i="1" smtClean="0">
                                <a:latin typeface="Cambria Math" panose="02040503050406030204" pitchFamily="18" charset="0"/>
                              </a:rPr>
                              <m:t>𝑗</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𝑗</m:t>
                            </m:r>
                          </m:sub>
                        </m:sSub>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 </m:t>
                        </m:r>
                        <m:r>
                          <a:rPr lang="en-US" sz="1400" i="1">
                            <a:latin typeface="Cambria Math" panose="02040503050406030204" pitchFamily="18" charset="0"/>
                          </a:rPr>
                          <m:t>𝑦</m:t>
                        </m:r>
                        <m:r>
                          <a:rPr lang="en-US" sz="1400" i="1">
                            <a:latin typeface="Cambria Math" panose="02040503050406030204" pitchFamily="18" charset="0"/>
                          </a:rPr>
                          <m:t>)</m:t>
                        </m:r>
                      </m:e>
                    </m:nary>
                  </m:oMath>
                </a14:m>
                <a:endParaRPr lang="en-US" sz="1400" dirty="0"/>
              </a:p>
              <a:p>
                <a14:m>
                  <m:oMath xmlns:m="http://schemas.openxmlformats.org/officeDocument/2006/math">
                    <m:r>
                      <a:rPr lang="en-US" sz="1400" b="0" i="1" smtClean="0">
                        <a:latin typeface="Cambria Math" panose="02040503050406030204" pitchFamily="18" charset="0"/>
                      </a:rPr>
                      <m:t>=</m:t>
                    </m:r>
                    <m:nary>
                      <m:naryPr>
                        <m:chr m:val="∑"/>
                        <m:subHide m:val="on"/>
                        <m:supHide m:val="on"/>
                        <m:ctrlPr>
                          <a:rPr lang="en-US" sz="1400" b="0" i="1" smtClean="0">
                            <a:latin typeface="Cambria Math" panose="02040503050406030204" pitchFamily="18" charset="0"/>
                          </a:rPr>
                        </m:ctrlPr>
                      </m:naryPr>
                      <m:sub/>
                      <m:sup/>
                      <m:e>
                        <m:d>
                          <m:dPr>
                            <m:begChr m:val="["/>
                            <m:endChr m:val="]"/>
                            <m:ctrlPr>
                              <a:rPr lang="en-US" sz="1400" b="0" i="1" smtClean="0">
                                <a:latin typeface="Cambria Math" panose="02040503050406030204" pitchFamily="18" charset="0"/>
                              </a:rPr>
                            </m:ctrlPr>
                          </m:dPr>
                          <m:e>
                            <m:m>
                              <m:mPr>
                                <m:mcs>
                                  <m:mc>
                                    <m:mcPr>
                                      <m:count m:val="2"/>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2</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3</m:t>
                                  </m:r>
                                </m:e>
                              </m:mr>
                            </m:m>
                          </m:e>
                        </m:d>
                        <m:r>
                          <a:rPr lang="en-US" sz="1400" b="0" i="1" smtClean="0">
                            <a:latin typeface="Cambria Math" panose="02040503050406030204" pitchFamily="18" charset="0"/>
                          </a:rPr>
                          <m:t>+</m:t>
                        </m:r>
                        <m:nary>
                          <m:naryPr>
                            <m:chr m:val="∑"/>
                            <m:subHide m:val="on"/>
                            <m:supHide m:val="on"/>
                            <m:ctrlPr>
                              <a:rPr lang="en-US" sz="1400" b="0" i="1" smtClean="0">
                                <a:latin typeface="Cambria Math" panose="02040503050406030204" pitchFamily="18" charset="0"/>
                              </a:rPr>
                            </m:ctrlPr>
                          </m:naryPr>
                          <m:sub/>
                          <m:sup/>
                          <m:e>
                            <m:d>
                              <m:dPr>
                                <m:begChr m:val="["/>
                                <m:endChr m:val="]"/>
                                <m:ctrlPr>
                                  <a:rPr lang="en-US" sz="1400" b="0" i="1" smtClean="0">
                                    <a:latin typeface="Cambria Math" panose="02040503050406030204" pitchFamily="18" charset="0"/>
                                  </a:rPr>
                                </m:ctrlPr>
                              </m:dPr>
                              <m:e>
                                <m:m>
                                  <m:mPr>
                                    <m:mcs>
                                      <m:mc>
                                        <m:mcPr>
                                          <m:count m:val="2"/>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m:t>
                                      </m:r>
                                      <m:r>
                                        <a:rPr lang="en-US" sz="1400" b="0" i="1" smtClean="0">
                                          <a:latin typeface="Cambria Math" panose="02040503050406030204" pitchFamily="18" charset="0"/>
                                        </a:rPr>
                                        <m:t>6</m:t>
                                      </m:r>
                                    </m:e>
                                    <m:e>
                                      <m:r>
                                        <a:rPr lang="en-US" sz="1400" b="0" i="1" smtClean="0">
                                          <a:latin typeface="Cambria Math" panose="02040503050406030204" pitchFamily="18" charset="0"/>
                                        </a:rPr>
                                        <m:t>−5</m:t>
                                      </m:r>
                                    </m:e>
                                  </m:mr>
                                  <m:mr>
                                    <m:e>
                                      <m:r>
                                        <a:rPr lang="en-US" sz="1400" b="0" i="1" smtClean="0">
                                          <a:latin typeface="Cambria Math" panose="02040503050406030204" pitchFamily="18" charset="0"/>
                                        </a:rPr>
                                        <m:t>−4</m:t>
                                      </m:r>
                                    </m:e>
                                    <m:e>
                                      <m:r>
                                        <a:rPr lang="en-US" sz="1400" b="0" i="1" smtClean="0">
                                          <a:latin typeface="Cambria Math" panose="02040503050406030204" pitchFamily="18" charset="0"/>
                                        </a:rPr>
                                        <m:t>−7</m:t>
                                      </m:r>
                                    </m:e>
                                  </m:mr>
                                </m:m>
                              </m:e>
                            </m:d>
                          </m:e>
                        </m:nary>
                      </m:e>
                    </m:nary>
                  </m:oMath>
                </a14:m>
                <a:endParaRPr lang="en-US" sz="1400" dirty="0"/>
              </a:p>
              <a:p>
                <a:r>
                  <a:rPr lang="en-US" sz="1400" dirty="0"/>
                  <a:t>=</a:t>
                </a:r>
                <a14:m>
                  <m:oMath xmlns:m="http://schemas.openxmlformats.org/officeDocument/2006/math">
                    <m:r>
                      <a:rPr lang="en-US" sz="1400" b="0" i="1" smtClean="0">
                        <a:latin typeface="Cambria Math" panose="02040503050406030204" pitchFamily="18" charset="0"/>
                      </a:rPr>
                      <m:t>7−22</m:t>
                    </m:r>
                  </m:oMath>
                </a14:m>
                <a:endParaRPr lang="en-US" sz="1400" b="0" dirty="0"/>
              </a:p>
              <a:p>
                <a14:m>
                  <m:oMath xmlns:m="http://schemas.openxmlformats.org/officeDocument/2006/math">
                    <m:r>
                      <a:rPr lang="en-US" sz="1400" b="0" i="1" smtClean="0">
                        <a:latin typeface="Cambria Math" panose="02040503050406030204" pitchFamily="18" charset="0"/>
                      </a:rPr>
                      <m:t>=−15</m:t>
                    </m:r>
                  </m:oMath>
                </a14:m>
                <a:endParaRPr lang="en-US" sz="1400" dirty="0"/>
              </a:p>
            </p:txBody>
          </p:sp>
        </mc:Choice>
        <mc:Fallback xmlns="">
          <p:sp>
            <p:nvSpPr>
              <p:cNvPr id="3" name="Content Placeholder 2">
                <a:extLst>
                  <a:ext uri="{FF2B5EF4-FFF2-40B4-BE49-F238E27FC236}">
                    <a16:creationId xmlns:a16="http://schemas.microsoft.com/office/drawing/2014/main" id="{06C559E1-3C1F-F6D1-83AB-3CADBC7059A4}"/>
                  </a:ext>
                </a:extLst>
              </p:cNvPr>
              <p:cNvSpPr>
                <a:spLocks noGrp="1" noRot="1" noChangeAspect="1" noMove="1" noResize="1" noEditPoints="1" noAdjustHandles="1" noChangeArrowheads="1" noChangeShapeType="1" noTextEdit="1"/>
              </p:cNvSpPr>
              <p:nvPr>
                <p:ph idx="1"/>
              </p:nvPr>
            </p:nvSpPr>
            <p:spPr>
              <a:xfrm>
                <a:off x="1097280" y="1845733"/>
                <a:ext cx="10058400" cy="4315369"/>
              </a:xfrm>
              <a:blipFill>
                <a:blip r:embed="rId2"/>
                <a:stretch>
                  <a:fillRect l="-10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862E11-C738-25A6-42A5-EFA796D14ABF}"/>
              </a:ext>
            </a:extLst>
          </p:cNvPr>
          <p:cNvSpPr>
            <a:spLocks noGrp="1"/>
          </p:cNvSpPr>
          <p:nvPr>
            <p:ph type="dt" sz="half" idx="10"/>
          </p:nvPr>
        </p:nvSpPr>
        <p:spPr/>
        <p:txBody>
          <a:bodyPr/>
          <a:lstStyle/>
          <a:p>
            <a:fld id="{A02167AA-E6DE-44AB-8366-6F7D52DE25F8}" type="datetime1">
              <a:rPr lang="en-US" smtClean="0"/>
              <a:t>3/12/2023</a:t>
            </a:fld>
            <a:endParaRPr lang="en-US"/>
          </a:p>
        </p:txBody>
      </p:sp>
      <p:sp>
        <p:nvSpPr>
          <p:cNvPr id="5" name="Footer Placeholder 4">
            <a:extLst>
              <a:ext uri="{FF2B5EF4-FFF2-40B4-BE49-F238E27FC236}">
                <a16:creationId xmlns:a16="http://schemas.microsoft.com/office/drawing/2014/main" id="{74067D4B-46DD-BA49-951A-34F7E3CD6090}"/>
              </a:ext>
            </a:extLst>
          </p:cNvPr>
          <p:cNvSpPr>
            <a:spLocks noGrp="1"/>
          </p:cNvSpPr>
          <p:nvPr>
            <p:ph type="ftr" sz="quarter" idx="11"/>
          </p:nvPr>
        </p:nvSpPr>
        <p:spPr/>
        <p:txBody>
          <a:bodyPr/>
          <a:lstStyle/>
          <a:p>
            <a:r>
              <a:rPr lang="en-US"/>
              <a:t>Mathematical Tools Used in Digital Image Processing</a:t>
            </a:r>
          </a:p>
        </p:txBody>
      </p:sp>
      <p:sp>
        <p:nvSpPr>
          <p:cNvPr id="6" name="Slide Number Placeholder 5">
            <a:extLst>
              <a:ext uri="{FF2B5EF4-FFF2-40B4-BE49-F238E27FC236}">
                <a16:creationId xmlns:a16="http://schemas.microsoft.com/office/drawing/2014/main" id="{22F9D11F-D18B-E70D-CD79-855323022FEA}"/>
              </a:ext>
            </a:extLst>
          </p:cNvPr>
          <p:cNvSpPr>
            <a:spLocks noGrp="1"/>
          </p:cNvSpPr>
          <p:nvPr>
            <p:ph type="sldNum" sz="quarter" idx="12"/>
          </p:nvPr>
        </p:nvSpPr>
        <p:spPr/>
        <p:txBody>
          <a:bodyPr/>
          <a:lstStyle/>
          <a:p>
            <a:fld id="{6AACA9C9-CED9-4A10-979B-54DBF32CAC74}" type="slidenum">
              <a:rPr lang="en-US" smtClean="0"/>
              <a:t>7</a:t>
            </a:fld>
            <a:endParaRPr lang="en-US"/>
          </a:p>
        </p:txBody>
      </p:sp>
    </p:spTree>
    <p:extLst>
      <p:ext uri="{BB962C8B-B14F-4D97-AF65-F5344CB8AC3E}">
        <p14:creationId xmlns:p14="http://schemas.microsoft.com/office/powerpoint/2010/main" val="138667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47CB115F-7DAC-84F6-6AD6-C617DFA79DDA}"/>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endParaRPr lang="en-US" altLang="en-US" sz="1800"/>
          </a:p>
        </p:txBody>
      </p:sp>
      <p:sp>
        <p:nvSpPr>
          <p:cNvPr id="3" name="Title 2">
            <a:extLst>
              <a:ext uri="{FF2B5EF4-FFF2-40B4-BE49-F238E27FC236}">
                <a16:creationId xmlns:a16="http://schemas.microsoft.com/office/drawing/2014/main" id="{F5CB8DF7-256D-3670-2E0C-21E5064FDE35}"/>
              </a:ext>
            </a:extLst>
          </p:cNvPr>
          <p:cNvSpPr>
            <a:spLocks noGrp="1"/>
          </p:cNvSpPr>
          <p:nvPr>
            <p:ph type="title"/>
          </p:nvPr>
        </p:nvSpPr>
        <p:spPr/>
        <p:txBody>
          <a:bodyPr/>
          <a:lstStyle/>
          <a:p>
            <a:r>
              <a:rPr lang="en-US" sz="4800" b="1" dirty="0"/>
              <a:t>Linear versus Nonlinear Operation</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83B1FAD-8900-1978-4FE6-B327FDC8C1D6}"/>
                  </a:ext>
                </a:extLst>
              </p:cNvPr>
              <p:cNvSpPr>
                <a:spLocks noGrp="1"/>
              </p:cNvSpPr>
              <p:nvPr>
                <p:ph idx="1"/>
              </p:nvPr>
            </p:nvSpPr>
            <p:spPr/>
            <p:txBody>
              <a:bodyPr>
                <a:normAutofit/>
              </a:bodyPr>
              <a:lstStyle/>
              <a:p>
                <a:r>
                  <a:rPr lang="en-US" sz="1800" b="1" dirty="0"/>
                  <a:t>Two Properties of Linear Operation:</a:t>
                </a:r>
              </a:p>
              <a:p>
                <a:r>
                  <a:rPr lang="en-US" sz="1600" b="1" dirty="0"/>
                  <a:t>Additivity: </a:t>
                </a:r>
                <a14:m>
                  <m:oMath xmlns:m="http://schemas.openxmlformats.org/officeDocument/2006/math">
                    <m:r>
                      <a:rPr lang="en-US" sz="1600" b="0" i="1" smtClean="0">
                        <a:latin typeface="Cambria Math" panose="02040503050406030204" pitchFamily="18" charset="0"/>
                      </a:rPr>
                      <m:t>𝐻</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𝑗</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e>
                    </m:d>
                    <m:r>
                      <a:rPr lang="en-US" sz="1600" b="0" i="1" smtClean="0">
                        <a:latin typeface="Cambria Math" panose="02040503050406030204" pitchFamily="18" charset="0"/>
                      </a:rPr>
                      <m:t>=</m:t>
                    </m:r>
                    <m:r>
                      <a:rPr lang="en-US" sz="1600" b="0" i="1" smtClean="0">
                        <a:latin typeface="Cambria Math" panose="02040503050406030204" pitchFamily="18" charset="0"/>
                      </a:rPr>
                      <m:t>𝐻</m:t>
                    </m:r>
                    <m:d>
                      <m:dPr>
                        <m:begChr m:val="["/>
                        <m:endChr m:val="]"/>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 </m:t>
                            </m:r>
                            <m:r>
                              <a:rPr lang="en-US" sz="1600" i="1">
                                <a:latin typeface="Cambria Math" panose="02040503050406030204" pitchFamily="18" charset="0"/>
                              </a:rPr>
                              <m:t>𝑦</m:t>
                            </m:r>
                          </m:e>
                        </m:d>
                      </m:e>
                    </m:d>
                    <m:r>
                      <a:rPr lang="en-US" sz="1600" b="0" i="1" smtClean="0">
                        <a:latin typeface="Cambria Math" panose="02040503050406030204" pitchFamily="18" charset="0"/>
                      </a:rPr>
                      <m:t>+</m:t>
                    </m:r>
                    <m:r>
                      <a:rPr lang="en-US" sz="1600" b="0" i="1" smtClean="0">
                        <a:latin typeface="Cambria Math" panose="02040503050406030204" pitchFamily="18" charset="0"/>
                      </a:rPr>
                      <m:t>𝐻</m:t>
                    </m:r>
                    <m:d>
                      <m:dPr>
                        <m:begChr m:val="["/>
                        <m:endChr m:val="]"/>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𝑗</m:t>
                            </m:r>
                          </m:sub>
                        </m:sSub>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e>
                    </m:d>
                  </m:oMath>
                </a14:m>
                <a:endParaRPr lang="en-US" sz="1600" b="0" dirty="0"/>
              </a:p>
              <a:p>
                <a:r>
                  <a:rPr lang="en-US" sz="1600" b="1" dirty="0"/>
                  <a:t>Homogeneity: </a:t>
                </a:r>
                <a14:m>
                  <m:oMath xmlns:m="http://schemas.openxmlformats.org/officeDocument/2006/math">
                    <m:r>
                      <a:rPr lang="en-US" sz="1600" b="0" i="1" smtClean="0">
                        <a:latin typeface="Cambria Math" panose="02040503050406030204" pitchFamily="18" charset="0"/>
                      </a:rPr>
                      <m:t>𝐻</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𝐻</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endParaRPr lang="en-US" sz="1600" dirty="0"/>
              </a:p>
            </p:txBody>
          </p:sp>
        </mc:Choice>
        <mc:Fallback xmlns="">
          <p:sp>
            <p:nvSpPr>
              <p:cNvPr id="4" name="Content Placeholder 3">
                <a:extLst>
                  <a:ext uri="{FF2B5EF4-FFF2-40B4-BE49-F238E27FC236}">
                    <a16:creationId xmlns:a16="http://schemas.microsoft.com/office/drawing/2014/main" id="{483B1FAD-8900-1978-4FE6-B327FDC8C1D6}"/>
                  </a:ext>
                </a:extLst>
              </p:cNvPr>
              <p:cNvSpPr>
                <a:spLocks noGrp="1" noRot="1" noChangeAspect="1" noMove="1" noResize="1" noEditPoints="1" noAdjustHandles="1" noChangeArrowheads="1" noChangeShapeType="1" noTextEdit="1"/>
              </p:cNvSpPr>
              <p:nvPr>
                <p:ph idx="1"/>
              </p:nvPr>
            </p:nvSpPr>
            <p:spPr>
              <a:blipFill>
                <a:blip r:embed="rId3"/>
                <a:stretch>
                  <a:fillRect l="-485" t="-151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884B36F-476B-0FEF-AFEC-01938F54D496}"/>
              </a:ext>
            </a:extLst>
          </p:cNvPr>
          <p:cNvSpPr txBox="1"/>
          <p:nvPr/>
        </p:nvSpPr>
        <p:spPr>
          <a:xfrm>
            <a:off x="1036320" y="2690765"/>
            <a:ext cx="10119360" cy="2120068"/>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endParaRPr lang="en-US" altLang="en-US" sz="1800" dirty="0">
              <a:latin typeface="+mj-lt"/>
            </a:endParaRPr>
          </a:p>
          <a:p>
            <a:pPr marL="342900" indent="-342900" algn="just">
              <a:lnSpc>
                <a:spcPct val="150000"/>
              </a:lnSpc>
              <a:buFont typeface="Wingdings" panose="05000000000000000000" pitchFamily="2" charset="2"/>
              <a:buChar char="v"/>
            </a:pPr>
            <a:r>
              <a:rPr lang="en-US" altLang="en-US" sz="1800" dirty="0">
                <a:latin typeface="+mj-lt"/>
              </a:rPr>
              <a:t>Equation indicates that the output of a linear equation due to the sum of two inputs is the same as performing the operation on the inputs individually and then summing the results.</a:t>
            </a:r>
          </a:p>
          <a:p>
            <a:pPr marL="342900" indent="-342900" algn="just">
              <a:lnSpc>
                <a:spcPct val="150000"/>
              </a:lnSpc>
              <a:buFont typeface="Wingdings" panose="05000000000000000000" pitchFamily="2" charset="2"/>
              <a:buChar char="v"/>
            </a:pPr>
            <a:r>
              <a:rPr lang="en-US" altLang="en-US" sz="1800" dirty="0">
                <a:latin typeface="+mj-lt"/>
              </a:rPr>
              <a:t>In addition, the output of a linear equation to a constant times an input as the same as the output of the operation due to original input multiplied by that constant. </a:t>
            </a:r>
          </a:p>
        </p:txBody>
      </p:sp>
      <p:sp>
        <p:nvSpPr>
          <p:cNvPr id="2" name="Date Placeholder 1">
            <a:extLst>
              <a:ext uri="{FF2B5EF4-FFF2-40B4-BE49-F238E27FC236}">
                <a16:creationId xmlns:a16="http://schemas.microsoft.com/office/drawing/2014/main" id="{A87BFA79-B18F-01EB-9F61-4399BE5FED36}"/>
              </a:ext>
            </a:extLst>
          </p:cNvPr>
          <p:cNvSpPr>
            <a:spLocks noGrp="1"/>
          </p:cNvSpPr>
          <p:nvPr>
            <p:ph type="dt" sz="half" idx="10"/>
          </p:nvPr>
        </p:nvSpPr>
        <p:spPr/>
        <p:txBody>
          <a:bodyPr/>
          <a:lstStyle/>
          <a:p>
            <a:fld id="{28ACA46C-D043-4138-8162-BDA5F331F4AE}" type="datetime1">
              <a:rPr lang="en-US" smtClean="0"/>
              <a:t>3/12/2023</a:t>
            </a:fld>
            <a:endParaRPr lang="en-US"/>
          </a:p>
        </p:txBody>
      </p:sp>
      <p:sp>
        <p:nvSpPr>
          <p:cNvPr id="5" name="Footer Placeholder 4">
            <a:extLst>
              <a:ext uri="{FF2B5EF4-FFF2-40B4-BE49-F238E27FC236}">
                <a16:creationId xmlns:a16="http://schemas.microsoft.com/office/drawing/2014/main" id="{914F2213-53FC-A9BB-5C89-210AF8D65E38}"/>
              </a:ext>
            </a:extLst>
          </p:cNvPr>
          <p:cNvSpPr>
            <a:spLocks noGrp="1"/>
          </p:cNvSpPr>
          <p:nvPr>
            <p:ph type="ftr" sz="quarter" idx="11"/>
          </p:nvPr>
        </p:nvSpPr>
        <p:spPr/>
        <p:txBody>
          <a:bodyPr/>
          <a:lstStyle/>
          <a:p>
            <a:r>
              <a:rPr lang="en-US"/>
              <a:t>Mathematical Tools Used in Digital Image Processing</a:t>
            </a:r>
          </a:p>
        </p:txBody>
      </p:sp>
      <p:sp>
        <p:nvSpPr>
          <p:cNvPr id="7" name="Slide Number Placeholder 6">
            <a:extLst>
              <a:ext uri="{FF2B5EF4-FFF2-40B4-BE49-F238E27FC236}">
                <a16:creationId xmlns:a16="http://schemas.microsoft.com/office/drawing/2014/main" id="{383B4DAD-CB9A-5714-1760-BBE79D90D617}"/>
              </a:ext>
            </a:extLst>
          </p:cNvPr>
          <p:cNvSpPr>
            <a:spLocks noGrp="1"/>
          </p:cNvSpPr>
          <p:nvPr>
            <p:ph type="sldNum" sz="quarter" idx="12"/>
          </p:nvPr>
        </p:nvSpPr>
        <p:spPr/>
        <p:txBody>
          <a:bodyPr/>
          <a:lstStyle/>
          <a:p>
            <a:fld id="{6AACA9C9-CED9-4A10-979B-54DBF32CAC74}" type="slidenum">
              <a:rPr lang="en-US" smtClean="0"/>
              <a:t>8</a:t>
            </a:fld>
            <a:endParaRPr lang="en-US"/>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8" descr="{\displaystyle {\begin{aligned}{\begin{bmatrix}1&amp;x_{1}&amp;y_{1}&amp;x_{1}y_{1}\\1&amp;x_{1}&amp;y_{2}&amp;x_{1}y_{2}\\1&amp;x_{2}&amp;y_{1}&amp;x_{2}y_{1}\\1&amp;x_{2}&amp;y_{2}&amp;x_{2}y_{2}\end{bmatrix}}{\begin{bmatrix}a_{0}\\a_{1}\\a_{2}\\a_{3}\end{bmatrix}}={\begin{bmatrix}f(Q_{11})\\f(Q_{12})\\f(Q_{21})\\f(Q_{22})\end{bmatrix}}.\end{aligned}}}">
            <a:extLst>
              <a:ext uri="{FF2B5EF4-FFF2-40B4-BE49-F238E27FC236}">
                <a16:creationId xmlns:a16="http://schemas.microsoft.com/office/drawing/2014/main" id="{D1D8885D-90EC-0F28-4719-B1E67A0331A5}"/>
              </a:ext>
            </a:extLst>
          </p:cNvPr>
          <p:cNvSpPr>
            <a:spLocks noChangeAspect="1" noChangeArrowheads="1"/>
          </p:cNvSpPr>
          <p:nvPr/>
        </p:nvSpPr>
        <p:spPr bwMode="auto">
          <a:xfrm>
            <a:off x="2136775" y="920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endParaRPr lang="en-US" altLang="en-US"/>
          </a:p>
        </p:txBody>
      </p:sp>
      <p:sp>
        <p:nvSpPr>
          <p:cNvPr id="41988" name="TextBox 5">
            <a:extLst>
              <a:ext uri="{FF2B5EF4-FFF2-40B4-BE49-F238E27FC236}">
                <a16:creationId xmlns:a16="http://schemas.microsoft.com/office/drawing/2014/main" id="{98AF16AB-BB45-A9AD-FDB7-9113F60A82BB}"/>
              </a:ext>
            </a:extLst>
          </p:cNvPr>
          <p:cNvSpPr txBox="1">
            <a:spLocks noChangeArrowheads="1"/>
          </p:cNvSpPr>
          <p:nvPr/>
        </p:nvSpPr>
        <p:spPr bwMode="auto">
          <a:xfrm>
            <a:off x="1087194" y="1847849"/>
            <a:ext cx="100684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eaLnBrk="0" fontAlgn="base" hangingPunct="0">
              <a:spcBef>
                <a:spcPct val="0"/>
              </a:spcBef>
              <a:spcAft>
                <a:spcPct val="0"/>
              </a:spcAft>
              <a:defRPr>
                <a:solidFill>
                  <a:schemeClr val="tx1"/>
                </a:solidFill>
                <a:latin typeface="Gill Sans MT" panose="020B0502020104020203" pitchFamily="34" charset="0"/>
              </a:defRPr>
            </a:lvl6pPr>
            <a:lvl7pPr marL="2971800" indent="-228600" eaLnBrk="0" fontAlgn="base" hangingPunct="0">
              <a:spcBef>
                <a:spcPct val="0"/>
              </a:spcBef>
              <a:spcAft>
                <a:spcPct val="0"/>
              </a:spcAft>
              <a:defRPr>
                <a:solidFill>
                  <a:schemeClr val="tx1"/>
                </a:solidFill>
                <a:latin typeface="Gill Sans MT" panose="020B0502020104020203" pitchFamily="34" charset="0"/>
              </a:defRPr>
            </a:lvl7pPr>
            <a:lvl8pPr marL="3429000" indent="-228600" eaLnBrk="0" fontAlgn="base" hangingPunct="0">
              <a:spcBef>
                <a:spcPct val="0"/>
              </a:spcBef>
              <a:spcAft>
                <a:spcPct val="0"/>
              </a:spcAft>
              <a:defRPr>
                <a:solidFill>
                  <a:schemeClr val="tx1"/>
                </a:solidFill>
                <a:latin typeface="Gill Sans MT" panose="020B0502020104020203" pitchFamily="34" charset="0"/>
              </a:defRPr>
            </a:lvl8pPr>
            <a:lvl9pPr marL="3886200" indent="-228600" eaLnBrk="0" fontAlgn="base" hangingPunct="0">
              <a:spcBef>
                <a:spcPct val="0"/>
              </a:spcBef>
              <a:spcAft>
                <a:spcPct val="0"/>
              </a:spcAft>
              <a:defRPr>
                <a:solidFill>
                  <a:schemeClr val="tx1"/>
                </a:solidFill>
                <a:latin typeface="Gill Sans MT" panose="020B0502020104020203" pitchFamily="34" charset="0"/>
              </a:defRPr>
            </a:lvl9pPr>
          </a:lstStyle>
          <a:p>
            <a:pPr marL="285750" indent="-285750">
              <a:buFont typeface="Wingdings" panose="05000000000000000000" pitchFamily="2" charset="2"/>
              <a:buChar char="ü"/>
            </a:pPr>
            <a:r>
              <a:rPr lang="en-US" altLang="en-US" sz="1400" dirty="0">
                <a:latin typeface="+mj-lt"/>
              </a:rPr>
              <a:t>Example: </a:t>
            </a:r>
            <a:r>
              <a:rPr lang="en-US" altLang="en-US" sz="1400" b="1" dirty="0">
                <a:latin typeface="+mj-lt"/>
              </a:rPr>
              <a:t>Non-Linear Operation</a:t>
            </a:r>
          </a:p>
          <a:p>
            <a:pPr marL="285750" indent="-285750">
              <a:buFont typeface="Wingdings" panose="05000000000000000000" pitchFamily="2" charset="2"/>
              <a:buChar char="ü"/>
            </a:pPr>
            <a:r>
              <a:rPr lang="en-US" altLang="en-US" sz="1400" dirty="0">
                <a:latin typeface="+mj-lt"/>
              </a:rPr>
              <a:t>Consider the max operation, whose function is to find the maximum value of pixels in an image</a:t>
            </a:r>
            <a:r>
              <a:rPr lang="en-US" altLang="en-US" dirty="0">
                <a:latin typeface="+mj-lt"/>
              </a:rPr>
              <a:t>,</a:t>
            </a:r>
          </a:p>
        </p:txBody>
      </p:sp>
      <p:sp>
        <p:nvSpPr>
          <p:cNvPr id="4" name="Title 3">
            <a:extLst>
              <a:ext uri="{FF2B5EF4-FFF2-40B4-BE49-F238E27FC236}">
                <a16:creationId xmlns:a16="http://schemas.microsoft.com/office/drawing/2014/main" id="{F644B396-F62A-1A63-E72C-E9EEBED35226}"/>
              </a:ext>
            </a:extLst>
          </p:cNvPr>
          <p:cNvSpPr>
            <a:spLocks noGrp="1"/>
          </p:cNvSpPr>
          <p:nvPr>
            <p:ph type="title"/>
          </p:nvPr>
        </p:nvSpPr>
        <p:spPr/>
        <p:txBody>
          <a:bodyPr/>
          <a:lstStyle/>
          <a:p>
            <a:r>
              <a:rPr lang="en-US" sz="4800" b="1" dirty="0"/>
              <a:t>Linear versus Nonlinear Operation</a:t>
            </a:r>
            <a:endParaRPr lang="en-US" dirty="0"/>
          </a:p>
        </p:txBody>
      </p:sp>
      <p:pic>
        <p:nvPicPr>
          <p:cNvPr id="41991" name="Picture 2">
            <a:extLst>
              <a:ext uri="{FF2B5EF4-FFF2-40B4-BE49-F238E27FC236}">
                <a16:creationId xmlns:a16="http://schemas.microsoft.com/office/drawing/2014/main" id="{250AF722-4657-56FF-9D02-668B851FD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542" t="58696" r="30707" b="15508"/>
          <a:stretch>
            <a:fillRect/>
          </a:stretch>
        </p:blipFill>
        <p:spPr bwMode="auto">
          <a:xfrm>
            <a:off x="3340022" y="3889552"/>
            <a:ext cx="5988050" cy="243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2" name="Object 3">
            <a:extLst>
              <a:ext uri="{FF2B5EF4-FFF2-40B4-BE49-F238E27FC236}">
                <a16:creationId xmlns:a16="http://schemas.microsoft.com/office/drawing/2014/main" id="{0A272005-5081-9EA2-180D-48B61988A548}"/>
              </a:ext>
            </a:extLst>
          </p:cNvPr>
          <p:cNvGraphicFramePr>
            <a:graphicFrameLocks noChangeAspect="1"/>
          </p:cNvGraphicFramePr>
          <p:nvPr>
            <p:extLst>
              <p:ext uri="{D42A27DB-BD31-4B8C-83A1-F6EECF244321}">
                <p14:modId xmlns:p14="http://schemas.microsoft.com/office/powerpoint/2010/main" val="2701313537"/>
              </p:ext>
            </p:extLst>
          </p:nvPr>
        </p:nvGraphicFramePr>
        <p:xfrm>
          <a:off x="3055938" y="2604669"/>
          <a:ext cx="5715000" cy="1112838"/>
        </p:xfrm>
        <a:graphic>
          <a:graphicData uri="http://schemas.openxmlformats.org/presentationml/2006/ole">
            <mc:AlternateContent xmlns:mc="http://schemas.openxmlformats.org/markup-compatibility/2006">
              <mc:Choice xmlns:v="urn:schemas-microsoft-com:vml" Requires="v">
                <p:oleObj name="Equation" r:id="rId4" imgW="3784600" imgH="736600" progId="Equation.3">
                  <p:embed/>
                </p:oleObj>
              </mc:Choice>
              <mc:Fallback>
                <p:oleObj name="Equation" r:id="rId4" imgW="3784600" imgH="736600" progId="Equation.3">
                  <p:embed/>
                  <p:pic>
                    <p:nvPicPr>
                      <p:cNvPr id="41992" name="Object 3">
                        <a:extLst>
                          <a:ext uri="{FF2B5EF4-FFF2-40B4-BE49-F238E27FC236}">
                            <a16:creationId xmlns:a16="http://schemas.microsoft.com/office/drawing/2014/main" id="{0A272005-5081-9EA2-180D-48B61988A5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2604669"/>
                        <a:ext cx="5715000" cy="1112838"/>
                      </a:xfrm>
                      <a:prstGeom prst="rect">
                        <a:avLst/>
                      </a:prstGeom>
                      <a:noFill/>
                      <a:ln>
                        <a:noFill/>
                      </a:ln>
                      <a:effectLst/>
                    </p:spPr>
                  </p:pic>
                </p:oleObj>
              </mc:Fallback>
            </mc:AlternateContent>
          </a:graphicData>
        </a:graphic>
      </p:graphicFrame>
      <p:cxnSp>
        <p:nvCxnSpPr>
          <p:cNvPr id="12" name="Straight Connector 11">
            <a:extLst>
              <a:ext uri="{FF2B5EF4-FFF2-40B4-BE49-F238E27FC236}">
                <a16:creationId xmlns:a16="http://schemas.microsoft.com/office/drawing/2014/main" id="{AFCB5522-C8E3-8F6D-5A45-AEE7CE49D982}"/>
              </a:ext>
            </a:extLst>
          </p:cNvPr>
          <p:cNvCxnSpPr>
            <a:cxnSpLocks/>
          </p:cNvCxnSpPr>
          <p:nvPr/>
        </p:nvCxnSpPr>
        <p:spPr>
          <a:xfrm rot="5400000">
            <a:off x="5513264" y="3441628"/>
            <a:ext cx="219075" cy="123825"/>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1C3AFED-51F6-7A15-5F62-DB6A4B9937EB}"/>
              </a:ext>
            </a:extLst>
          </p:cNvPr>
          <p:cNvCxnSpPr/>
          <p:nvPr/>
        </p:nvCxnSpPr>
        <p:spPr>
          <a:xfrm rot="5400000">
            <a:off x="5493890" y="2696002"/>
            <a:ext cx="219075" cy="12382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9841A63-5401-862D-9F31-B312B7810E5D}"/>
              </a:ext>
            </a:extLst>
          </p:cNvPr>
          <p:cNvCxnSpPr/>
          <p:nvPr/>
        </p:nvCxnSpPr>
        <p:spPr>
          <a:xfrm rot="5400000">
            <a:off x="5529402" y="3048512"/>
            <a:ext cx="219075" cy="123825"/>
          </a:xfrm>
          <a:prstGeom prst="line">
            <a:avLst/>
          </a:prstGeom>
        </p:spPr>
        <p:style>
          <a:lnRef idx="3">
            <a:schemeClr val="dk1"/>
          </a:lnRef>
          <a:fillRef idx="0">
            <a:schemeClr val="dk1"/>
          </a:fillRef>
          <a:effectRef idx="2">
            <a:schemeClr val="dk1"/>
          </a:effectRef>
          <a:fontRef idx="minor">
            <a:schemeClr val="tx1"/>
          </a:fontRef>
        </p:style>
      </p:cxnSp>
      <p:sp>
        <p:nvSpPr>
          <p:cNvPr id="2" name="Date Placeholder 1">
            <a:extLst>
              <a:ext uri="{FF2B5EF4-FFF2-40B4-BE49-F238E27FC236}">
                <a16:creationId xmlns:a16="http://schemas.microsoft.com/office/drawing/2014/main" id="{AC720CEB-B98B-4BF9-E14E-41D3A3710B0B}"/>
              </a:ext>
            </a:extLst>
          </p:cNvPr>
          <p:cNvSpPr>
            <a:spLocks noGrp="1"/>
          </p:cNvSpPr>
          <p:nvPr>
            <p:ph type="dt" sz="half" idx="10"/>
          </p:nvPr>
        </p:nvSpPr>
        <p:spPr/>
        <p:txBody>
          <a:bodyPr/>
          <a:lstStyle/>
          <a:p>
            <a:fld id="{C83AB54C-7DD5-41A0-BDFE-CCC162CD4E18}" type="datetime1">
              <a:rPr lang="en-US" smtClean="0"/>
              <a:t>3/12/2023</a:t>
            </a:fld>
            <a:endParaRPr lang="en-US"/>
          </a:p>
        </p:txBody>
      </p:sp>
      <p:sp>
        <p:nvSpPr>
          <p:cNvPr id="3" name="Footer Placeholder 2">
            <a:extLst>
              <a:ext uri="{FF2B5EF4-FFF2-40B4-BE49-F238E27FC236}">
                <a16:creationId xmlns:a16="http://schemas.microsoft.com/office/drawing/2014/main" id="{5A8D3026-7523-E0E2-AF83-F5C2F09BCFDA}"/>
              </a:ext>
            </a:extLst>
          </p:cNvPr>
          <p:cNvSpPr>
            <a:spLocks noGrp="1"/>
          </p:cNvSpPr>
          <p:nvPr>
            <p:ph type="ftr" sz="quarter" idx="11"/>
          </p:nvPr>
        </p:nvSpPr>
        <p:spPr/>
        <p:txBody>
          <a:bodyPr/>
          <a:lstStyle/>
          <a:p>
            <a:r>
              <a:rPr lang="en-US"/>
              <a:t>Mathematical Tools Used in Digital Image Processing</a:t>
            </a:r>
          </a:p>
        </p:txBody>
      </p:sp>
      <p:sp>
        <p:nvSpPr>
          <p:cNvPr id="5" name="Slide Number Placeholder 4">
            <a:extLst>
              <a:ext uri="{FF2B5EF4-FFF2-40B4-BE49-F238E27FC236}">
                <a16:creationId xmlns:a16="http://schemas.microsoft.com/office/drawing/2014/main" id="{8C508B7A-93F6-AC5B-E848-DEB66385D23A}"/>
              </a:ext>
            </a:extLst>
          </p:cNvPr>
          <p:cNvSpPr>
            <a:spLocks noGrp="1"/>
          </p:cNvSpPr>
          <p:nvPr>
            <p:ph type="sldNum" sz="quarter" idx="12"/>
          </p:nvPr>
        </p:nvSpPr>
        <p:spPr/>
        <p:txBody>
          <a:bodyPr/>
          <a:lstStyle/>
          <a:p>
            <a:fld id="{6AACA9C9-CED9-4A10-979B-54DBF32CAC74}" type="slidenum">
              <a:rPr lang="en-US" smtClean="0"/>
              <a:t>9</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3">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485</TotalTime>
  <Words>3938</Words>
  <Application>Microsoft Office PowerPoint</Application>
  <PresentationFormat>Widescreen</PresentationFormat>
  <Paragraphs>638</Paragraphs>
  <Slides>47</Slides>
  <Notes>41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Cambria Math</vt:lpstr>
      <vt:lpstr>Gill Sans MT</vt:lpstr>
      <vt:lpstr>Times New Roman</vt:lpstr>
      <vt:lpstr>Wingdings</vt:lpstr>
      <vt:lpstr>Wingdings 3</vt:lpstr>
      <vt:lpstr>Retrospect</vt:lpstr>
      <vt:lpstr>Equation</vt:lpstr>
      <vt:lpstr>Chapter 2 ~ Mathematical Tools in Digital Image Processing</vt:lpstr>
      <vt:lpstr>Array versus Matrix Operation</vt:lpstr>
      <vt:lpstr>Array versus Matrix Operation</vt:lpstr>
      <vt:lpstr>Array versus Matrix Operation</vt:lpstr>
      <vt:lpstr>Linear versus Nonlinear Operation</vt:lpstr>
      <vt:lpstr>Linear versus Nonlinear Operation</vt:lpstr>
      <vt:lpstr>Linear versus Nonlinear Operation</vt:lpstr>
      <vt:lpstr>Linear versus Nonlinear Operation</vt:lpstr>
      <vt:lpstr>Linear versus Nonlinear Operation</vt:lpstr>
      <vt:lpstr>Linear versus Nonlinear Operation</vt:lpstr>
      <vt:lpstr>Arithmetic Operations</vt:lpstr>
      <vt:lpstr>Arithmetic Operation</vt:lpstr>
      <vt:lpstr>Arithmetic Operation</vt:lpstr>
      <vt:lpstr>Arithmetic Operation (Addition)</vt:lpstr>
      <vt:lpstr>Arithmetic Operation (Addition)</vt:lpstr>
      <vt:lpstr>Arithmetic Operation</vt:lpstr>
      <vt:lpstr>Arithmetic Operation</vt:lpstr>
      <vt:lpstr>Arithmetic Operation</vt:lpstr>
      <vt:lpstr>Arithmetic Operation (Subtraction)</vt:lpstr>
      <vt:lpstr>Arithmetic Operation (Subtraction)</vt:lpstr>
      <vt:lpstr>Arithmetic Operation (Subtraction)</vt:lpstr>
      <vt:lpstr>Arithmetic Operation (Subtraction)</vt:lpstr>
      <vt:lpstr>Arithmetic Operation (Multiplication and Division)</vt:lpstr>
      <vt:lpstr>Arithmetic Operation (Multiplication and Division)</vt:lpstr>
      <vt:lpstr>Arithmetic Operation (Multiplication and Division)</vt:lpstr>
      <vt:lpstr>Arithmetic Operation (Multiplication and Division)</vt:lpstr>
      <vt:lpstr>Arithmetic Operation (Multiplication and Division)</vt:lpstr>
      <vt:lpstr>Set Operations</vt:lpstr>
      <vt:lpstr>Image Negatives</vt:lpstr>
      <vt:lpstr>Logical Operations</vt:lpstr>
      <vt:lpstr>Logical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Spatial Operations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User</dc:creator>
  <cp:lastModifiedBy>Mahedy Hasan</cp:lastModifiedBy>
  <cp:revision>27</cp:revision>
  <dcterms:created xsi:type="dcterms:W3CDTF">2022-09-07T02:40:31Z</dcterms:created>
  <dcterms:modified xsi:type="dcterms:W3CDTF">2023-03-12T14:42:14Z</dcterms:modified>
</cp:coreProperties>
</file>